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style2.xml" ContentType="application/vnd.ms-office.chartstyl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1.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2"/>
  </p:sldMasterIdLst>
  <p:notesMasterIdLst>
    <p:notesMasterId r:id="rId13"/>
  </p:notesMasterIdLst>
  <p:handoutMasterIdLst>
    <p:handoutMasterId r:id="rId14"/>
  </p:handoutMasterIdLst>
  <p:sldIdLst>
    <p:sldId id="256" r:id="rId3"/>
    <p:sldId id="257" r:id="rId4"/>
    <p:sldId id="281" r:id="rId5"/>
    <p:sldId id="259" r:id="rId6"/>
    <p:sldId id="260" r:id="rId7"/>
    <p:sldId id="262" r:id="rId8"/>
    <p:sldId id="263" r:id="rId9"/>
    <p:sldId id="280" r:id="rId10"/>
    <p:sldId id="279" r:id="rId11"/>
    <p:sldId id="274" r:id="rId12"/>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a:srgbClr val="CCCC00"/>
    <a:srgbClr val="E9EDF4"/>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788" autoAdjust="0"/>
    <p:restoredTop sz="93478" autoAdjust="0"/>
  </p:normalViewPr>
  <p:slideViewPr>
    <p:cSldViewPr>
      <p:cViewPr varScale="1">
        <p:scale>
          <a:sx n="106" d="100"/>
          <a:sy n="106" d="100"/>
        </p:scale>
        <p:origin x="238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2088" y="-78"/>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viewProps" Target="viewProps.xml"/><Relationship Id="rId20" Type="http://schemas.openxmlformats.org/officeDocument/2006/relationships/customXml" Target="../customXml/item3.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customXml" Target="../customXml/item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Unassigned</c:v>
                </c:pt>
              </c:strCache>
            </c:strRef>
          </c:tx>
          <c:spPr>
            <a:solidFill>
              <a:schemeClr val="accent2"/>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numRef>
              <c:f>Sheet1!$A$2:$A$6</c:f>
              <c:numCache>
                <c:formatCode>General</c:formatCode>
                <c:ptCount val="5"/>
                <c:pt idx="0">
                  <c:v>2024</c:v>
                </c:pt>
                <c:pt idx="1">
                  <c:v>2023</c:v>
                </c:pt>
                <c:pt idx="2">
                  <c:v>2022</c:v>
                </c:pt>
                <c:pt idx="3">
                  <c:v>2021</c:v>
                </c:pt>
                <c:pt idx="4">
                  <c:v>2020</c:v>
                </c:pt>
              </c:numCache>
            </c:numRef>
          </c:cat>
          <c:val>
            <c:numRef>
              <c:f>Sheet1!$B$2:$B$6</c:f>
              <c:numCache>
                <c:formatCode>_(* #,##0_);_(* \(#,##0\);_(* "-"??_);_(@_)</c:formatCode>
                <c:ptCount val="5"/>
                <c:pt idx="0">
                  <c:v>9041558</c:v>
                </c:pt>
                <c:pt idx="1">
                  <c:v>14002632</c:v>
                </c:pt>
                <c:pt idx="2">
                  <c:v>13064546</c:v>
                </c:pt>
                <c:pt idx="3">
                  <c:v>13192192</c:v>
                </c:pt>
                <c:pt idx="4">
                  <c:v>9862432</c:v>
                </c:pt>
              </c:numCache>
            </c:numRef>
          </c:val>
          <c:extLst>
            <c:ext xmlns:c16="http://schemas.microsoft.com/office/drawing/2014/chart" uri="{C3380CC4-5D6E-409C-BE32-E72D297353CC}">
              <c16:uniqueId val="{00000000-8D27-48A1-BB64-E425F58B6642}"/>
            </c:ext>
          </c:extLst>
        </c:ser>
        <c:ser>
          <c:idx val="1"/>
          <c:order val="1"/>
          <c:tx>
            <c:strRef>
              <c:f>Sheet1!$C$1</c:f>
              <c:strCache>
                <c:ptCount val="1"/>
                <c:pt idx="0">
                  <c:v>Assigned</c:v>
                </c:pt>
              </c:strCache>
            </c:strRef>
          </c:tx>
          <c:spPr>
            <a:solidFill>
              <a:schemeClr val="accent3"/>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numRef>
              <c:f>Sheet1!$A$2:$A$6</c:f>
              <c:numCache>
                <c:formatCode>General</c:formatCode>
                <c:ptCount val="5"/>
                <c:pt idx="0">
                  <c:v>2024</c:v>
                </c:pt>
                <c:pt idx="1">
                  <c:v>2023</c:v>
                </c:pt>
                <c:pt idx="2">
                  <c:v>2022</c:v>
                </c:pt>
                <c:pt idx="3">
                  <c:v>2021</c:v>
                </c:pt>
                <c:pt idx="4">
                  <c:v>2020</c:v>
                </c:pt>
              </c:numCache>
            </c:numRef>
          </c:cat>
          <c:val>
            <c:numRef>
              <c:f>Sheet1!$C$2:$C$6</c:f>
              <c:numCache>
                <c:formatCode>_(* #,##0_);_(* \(#,##0\);_(* "-"??_);_(@_)</c:formatCode>
                <c:ptCount val="5"/>
                <c:pt idx="0">
                  <c:v>5809940</c:v>
                </c:pt>
                <c:pt idx="1">
                  <c:v>3298999</c:v>
                </c:pt>
                <c:pt idx="2">
                  <c:v>2537350</c:v>
                </c:pt>
                <c:pt idx="3">
                  <c:v>1951394</c:v>
                </c:pt>
                <c:pt idx="4">
                  <c:v>1653481</c:v>
                </c:pt>
              </c:numCache>
            </c:numRef>
          </c:val>
          <c:extLst>
            <c:ext xmlns:c16="http://schemas.microsoft.com/office/drawing/2014/chart" uri="{C3380CC4-5D6E-409C-BE32-E72D297353CC}">
              <c16:uniqueId val="{00000001-8D27-48A1-BB64-E425F58B6642}"/>
            </c:ext>
          </c:extLst>
        </c:ser>
        <c:ser>
          <c:idx val="3"/>
          <c:order val="2"/>
          <c:tx>
            <c:strRef>
              <c:f>Sheet1!$D$1</c:f>
              <c:strCache>
                <c:ptCount val="1"/>
                <c:pt idx="0">
                  <c:v>Restricted</c:v>
                </c:pt>
              </c:strCache>
            </c:strRef>
          </c:tx>
          <c:spPr>
            <a:solidFill>
              <a:schemeClr val="accent4"/>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numRef>
              <c:f>Sheet1!$A$2:$A$6</c:f>
              <c:numCache>
                <c:formatCode>General</c:formatCode>
                <c:ptCount val="5"/>
                <c:pt idx="0">
                  <c:v>2024</c:v>
                </c:pt>
                <c:pt idx="1">
                  <c:v>2023</c:v>
                </c:pt>
                <c:pt idx="2">
                  <c:v>2022</c:v>
                </c:pt>
                <c:pt idx="3">
                  <c:v>2021</c:v>
                </c:pt>
                <c:pt idx="4">
                  <c:v>2020</c:v>
                </c:pt>
              </c:numCache>
            </c:numRef>
          </c:cat>
          <c:val>
            <c:numRef>
              <c:f>Sheet1!$D$2:$D$6</c:f>
              <c:numCache>
                <c:formatCode>_(* #,##0_);_(* \(#,##0\);_(* "-"??_);_(@_)</c:formatCode>
                <c:ptCount val="5"/>
                <c:pt idx="0">
                  <c:v>9548542</c:v>
                </c:pt>
                <c:pt idx="1">
                  <c:v>9875588</c:v>
                </c:pt>
                <c:pt idx="2">
                  <c:v>6987644</c:v>
                </c:pt>
                <c:pt idx="3">
                  <c:v>2309553</c:v>
                </c:pt>
                <c:pt idx="4">
                  <c:v>1364114</c:v>
                </c:pt>
              </c:numCache>
            </c:numRef>
          </c:val>
          <c:extLst>
            <c:ext xmlns:c16="http://schemas.microsoft.com/office/drawing/2014/chart" uri="{C3380CC4-5D6E-409C-BE32-E72D297353CC}">
              <c16:uniqueId val="{00000002-8D27-48A1-BB64-E425F58B6642}"/>
            </c:ext>
          </c:extLst>
        </c:ser>
        <c:ser>
          <c:idx val="4"/>
          <c:order val="3"/>
          <c:tx>
            <c:strRef>
              <c:f>Sheet1!$E$1</c:f>
              <c:strCache>
                <c:ptCount val="1"/>
                <c:pt idx="0">
                  <c:v>Nonspendable </c:v>
                </c:pt>
              </c:strCache>
            </c:strRef>
          </c:tx>
          <c:spPr>
            <a:solidFill>
              <a:schemeClr val="accent5"/>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numRef>
              <c:f>Sheet1!$A$2:$A$6</c:f>
              <c:numCache>
                <c:formatCode>General</c:formatCode>
                <c:ptCount val="5"/>
                <c:pt idx="0">
                  <c:v>2024</c:v>
                </c:pt>
                <c:pt idx="1">
                  <c:v>2023</c:v>
                </c:pt>
                <c:pt idx="2">
                  <c:v>2022</c:v>
                </c:pt>
                <c:pt idx="3">
                  <c:v>2021</c:v>
                </c:pt>
                <c:pt idx="4">
                  <c:v>2020</c:v>
                </c:pt>
              </c:numCache>
            </c:numRef>
          </c:cat>
          <c:val>
            <c:numRef>
              <c:f>Sheet1!$E$2:$E$6</c:f>
              <c:numCache>
                <c:formatCode>_(* #,##0_);_(* \(#,##0\);_(* "-"??_);_(@_)</c:formatCode>
                <c:ptCount val="5"/>
                <c:pt idx="0">
                  <c:v>611256</c:v>
                </c:pt>
                <c:pt idx="1">
                  <c:v>650314</c:v>
                </c:pt>
                <c:pt idx="2">
                  <c:v>734924</c:v>
                </c:pt>
                <c:pt idx="3">
                  <c:v>689263</c:v>
                </c:pt>
                <c:pt idx="4">
                  <c:v>1433522</c:v>
                </c:pt>
              </c:numCache>
            </c:numRef>
          </c:val>
          <c:extLst>
            <c:ext xmlns:c16="http://schemas.microsoft.com/office/drawing/2014/chart" uri="{C3380CC4-5D6E-409C-BE32-E72D297353CC}">
              <c16:uniqueId val="{00000003-8D27-48A1-BB64-E425F58B6642}"/>
            </c:ext>
          </c:extLst>
        </c:ser>
        <c:dLbls>
          <c:showLegendKey val="0"/>
          <c:showVal val="0"/>
          <c:showCatName val="0"/>
          <c:showSerName val="0"/>
          <c:showPercent val="0"/>
          <c:showBubbleSize val="0"/>
        </c:dLbls>
        <c:gapWidth val="150"/>
        <c:overlap val="100"/>
        <c:axId val="404536088"/>
        <c:axId val="404536480"/>
      </c:barChart>
      <c:catAx>
        <c:axId val="40453608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04536480"/>
        <c:crosses val="autoZero"/>
        <c:auto val="1"/>
        <c:lblAlgn val="ctr"/>
        <c:lblOffset val="100"/>
        <c:noMultiLvlLbl val="0"/>
      </c:catAx>
      <c:valAx>
        <c:axId val="404536480"/>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04536088"/>
        <c:crosses val="autoZero"/>
        <c:crossBetween val="between"/>
        <c:majorUnit val="2000000"/>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Percentage</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numRef>
              <c:f>Sheet1!$A$2:$A$6</c:f>
              <c:numCache>
                <c:formatCode>General</c:formatCode>
                <c:ptCount val="5"/>
                <c:pt idx="0">
                  <c:v>2024</c:v>
                </c:pt>
                <c:pt idx="1">
                  <c:v>2023</c:v>
                </c:pt>
                <c:pt idx="2">
                  <c:v>2022</c:v>
                </c:pt>
                <c:pt idx="3">
                  <c:v>2021</c:v>
                </c:pt>
                <c:pt idx="4">
                  <c:v>2020</c:v>
                </c:pt>
              </c:numCache>
            </c:numRef>
          </c:cat>
          <c:val>
            <c:numRef>
              <c:f>Sheet1!$B$2:$B$6</c:f>
              <c:numCache>
                <c:formatCode>0.00%</c:formatCode>
                <c:ptCount val="5"/>
                <c:pt idx="0">
                  <c:v>7.9299999999999995E-2</c:v>
                </c:pt>
                <c:pt idx="1">
                  <c:v>0.13009999999999999</c:v>
                </c:pt>
                <c:pt idx="2">
                  <c:v>0.13600000000000001</c:v>
                </c:pt>
                <c:pt idx="3">
                  <c:v>0.14330000000000001</c:v>
                </c:pt>
                <c:pt idx="4">
                  <c:v>0.1089</c:v>
                </c:pt>
              </c:numCache>
            </c:numRef>
          </c:val>
          <c:extLst>
            <c:ext xmlns:c16="http://schemas.microsoft.com/office/drawing/2014/chart" uri="{C3380CC4-5D6E-409C-BE32-E72D297353CC}">
              <c16:uniqueId val="{00000000-4BE8-4EFC-AC9D-CF5BC939237D}"/>
            </c:ext>
          </c:extLst>
        </c:ser>
        <c:dLbls>
          <c:showLegendKey val="0"/>
          <c:showVal val="0"/>
          <c:showCatName val="0"/>
          <c:showSerName val="0"/>
          <c:showPercent val="0"/>
          <c:showBubbleSize val="0"/>
        </c:dLbls>
        <c:gapWidth val="100"/>
        <c:overlap val="-24"/>
        <c:axId val="404545768"/>
        <c:axId val="404543024"/>
      </c:barChart>
      <c:catAx>
        <c:axId val="40454576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04543024"/>
        <c:crosses val="autoZero"/>
        <c:auto val="1"/>
        <c:lblAlgn val="ctr"/>
        <c:lblOffset val="100"/>
        <c:noMultiLvlLbl val="0"/>
      </c:catAx>
      <c:valAx>
        <c:axId val="404543024"/>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04545768"/>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Unassigned</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numRef>
              <c:f>Sheet1!$A$2:$A$6</c:f>
              <c:numCache>
                <c:formatCode>General</c:formatCode>
                <c:ptCount val="5"/>
                <c:pt idx="0">
                  <c:v>2024</c:v>
                </c:pt>
                <c:pt idx="1">
                  <c:v>2023</c:v>
                </c:pt>
                <c:pt idx="2">
                  <c:v>2022</c:v>
                </c:pt>
                <c:pt idx="3">
                  <c:v>2021</c:v>
                </c:pt>
                <c:pt idx="4">
                  <c:v>2020</c:v>
                </c:pt>
              </c:numCache>
            </c:numRef>
          </c:cat>
          <c:val>
            <c:numRef>
              <c:f>Sheet1!$B$2:$B$6</c:f>
              <c:numCache>
                <c:formatCode>_(* #,##0_);_(* \(#,##0\);_(* "-"_);_(@_)</c:formatCode>
                <c:ptCount val="5"/>
                <c:pt idx="0">
                  <c:v>5919542</c:v>
                </c:pt>
                <c:pt idx="1">
                  <c:v>7175588</c:v>
                </c:pt>
                <c:pt idx="2">
                  <c:v>5637644</c:v>
                </c:pt>
                <c:pt idx="3">
                  <c:v>1401677</c:v>
                </c:pt>
                <c:pt idx="4" formatCode="_(* #,##0_);_(* \(#,##0\);_(* &quot;-   &quot;_);_(@_)">
                  <c:v>308036</c:v>
                </c:pt>
              </c:numCache>
            </c:numRef>
          </c:val>
          <c:extLst>
            <c:ext xmlns:c16="http://schemas.microsoft.com/office/drawing/2014/chart" uri="{C3380CC4-5D6E-409C-BE32-E72D297353CC}">
              <c16:uniqueId val="{00000000-6A79-4406-8D3C-DFA96CD97703}"/>
            </c:ext>
          </c:extLst>
        </c:ser>
        <c:ser>
          <c:idx val="1"/>
          <c:order val="1"/>
          <c:tx>
            <c:strRef>
              <c:f>Sheet1!$C$1</c:f>
              <c:strCache>
                <c:ptCount val="1"/>
                <c:pt idx="0">
                  <c:v>Assigned </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numRef>
              <c:f>Sheet1!$A$2:$A$6</c:f>
              <c:numCache>
                <c:formatCode>General</c:formatCode>
                <c:ptCount val="5"/>
                <c:pt idx="0">
                  <c:v>2024</c:v>
                </c:pt>
                <c:pt idx="1">
                  <c:v>2023</c:v>
                </c:pt>
                <c:pt idx="2">
                  <c:v>2022</c:v>
                </c:pt>
                <c:pt idx="3">
                  <c:v>2021</c:v>
                </c:pt>
                <c:pt idx="4">
                  <c:v>2020</c:v>
                </c:pt>
              </c:numCache>
            </c:numRef>
          </c:cat>
          <c:val>
            <c:numRef>
              <c:f>Sheet1!$C$2:$C$6</c:f>
              <c:numCache>
                <c:formatCode>_(* #,##0_);_(* \(#,##0\);_(* "-"_);_(@_)</c:formatCode>
                <c:ptCount val="5"/>
                <c:pt idx="0">
                  <c:v>2561000</c:v>
                </c:pt>
                <c:pt idx="1">
                  <c:v>2700000</c:v>
                </c:pt>
                <c:pt idx="2">
                  <c:v>1350000</c:v>
                </c:pt>
                <c:pt idx="3">
                  <c:v>907876</c:v>
                </c:pt>
                <c:pt idx="4" formatCode="_(* #,##0_);_(* \(#,##0\);_(* &quot;-   &quot;_);_(@_)">
                  <c:v>1056078</c:v>
                </c:pt>
              </c:numCache>
            </c:numRef>
          </c:val>
          <c:extLst>
            <c:ext xmlns:c16="http://schemas.microsoft.com/office/drawing/2014/chart" uri="{C3380CC4-5D6E-409C-BE32-E72D297353CC}">
              <c16:uniqueId val="{00000001-6A79-4406-8D3C-DFA96CD97703}"/>
            </c:ext>
          </c:extLst>
        </c:ser>
        <c:ser>
          <c:idx val="2"/>
          <c:order val="2"/>
          <c:tx>
            <c:strRef>
              <c:f>Sheet1!$D$1</c:f>
              <c:strCache>
                <c:ptCount val="1"/>
                <c:pt idx="0">
                  <c:v>Commited</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numRef>
              <c:f>Sheet1!$A$2:$A$6</c:f>
              <c:numCache>
                <c:formatCode>General</c:formatCode>
                <c:ptCount val="5"/>
                <c:pt idx="0">
                  <c:v>2024</c:v>
                </c:pt>
                <c:pt idx="1">
                  <c:v>2023</c:v>
                </c:pt>
                <c:pt idx="2">
                  <c:v>2022</c:v>
                </c:pt>
                <c:pt idx="3">
                  <c:v>2021</c:v>
                </c:pt>
                <c:pt idx="4">
                  <c:v>2020</c:v>
                </c:pt>
              </c:numCache>
            </c:numRef>
          </c:cat>
          <c:val>
            <c:numRef>
              <c:f>Sheet1!$D$2:$D$6</c:f>
              <c:numCache>
                <c:formatCode>_(* #,##0_);_(* \(#,##0\);_(* "-"_);_(@_)</c:formatCode>
                <c:ptCount val="5"/>
                <c:pt idx="0">
                  <c:v>1068000</c:v>
                </c:pt>
                <c:pt idx="1">
                  <c:v>0</c:v>
                </c:pt>
                <c:pt idx="2">
                  <c:v>0</c:v>
                </c:pt>
                <c:pt idx="3">
                  <c:v>0</c:v>
                </c:pt>
                <c:pt idx="4" formatCode="_(* #,##0_);_(* \(#,##0\);_(* &quot;-   &quot;_);_(@_)">
                  <c:v>0</c:v>
                </c:pt>
              </c:numCache>
            </c:numRef>
          </c:val>
          <c:extLst>
            <c:ext xmlns:c16="http://schemas.microsoft.com/office/drawing/2014/chart" uri="{C3380CC4-5D6E-409C-BE32-E72D297353CC}">
              <c16:uniqueId val="{00000002-6A79-4406-8D3C-DFA96CD97703}"/>
            </c:ext>
          </c:extLst>
        </c:ser>
        <c:ser>
          <c:idx val="3"/>
          <c:order val="3"/>
          <c:tx>
            <c:strRef>
              <c:f>Sheet1!$E$1</c:f>
              <c:strCache>
                <c:ptCount val="1"/>
                <c:pt idx="0">
                  <c:v>Nonspendable</c:v>
                </c:pt>
              </c:strCache>
            </c:strRef>
          </c:tx>
          <c:spPr>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numRef>
              <c:f>Sheet1!$A$2:$A$6</c:f>
              <c:numCache>
                <c:formatCode>General</c:formatCode>
                <c:ptCount val="5"/>
                <c:pt idx="0">
                  <c:v>2024</c:v>
                </c:pt>
                <c:pt idx="1">
                  <c:v>2023</c:v>
                </c:pt>
                <c:pt idx="2">
                  <c:v>2022</c:v>
                </c:pt>
                <c:pt idx="3">
                  <c:v>2021</c:v>
                </c:pt>
                <c:pt idx="4">
                  <c:v>2020</c:v>
                </c:pt>
              </c:numCache>
            </c:numRef>
          </c:cat>
          <c:val>
            <c:numRef>
              <c:f>Sheet1!$E$2:$E$6</c:f>
              <c:numCache>
                <c:formatCode>_(* #,##0_);_(* \(#,##0\);_(* "-"_);_(@_)</c:formatCode>
                <c:ptCount val="5"/>
                <c:pt idx="0">
                  <c:v>11724</c:v>
                </c:pt>
                <c:pt idx="1">
                  <c:v>50782</c:v>
                </c:pt>
                <c:pt idx="2">
                  <c:v>135392</c:v>
                </c:pt>
                <c:pt idx="3">
                  <c:v>31630</c:v>
                </c:pt>
                <c:pt idx="4">
                  <c:v>661587</c:v>
                </c:pt>
              </c:numCache>
            </c:numRef>
          </c:val>
          <c:extLst>
            <c:ext xmlns:c16="http://schemas.microsoft.com/office/drawing/2014/chart" uri="{C3380CC4-5D6E-409C-BE32-E72D297353CC}">
              <c16:uniqueId val="{00000000-9856-4965-BCE8-58200FE13EFA}"/>
            </c:ext>
          </c:extLst>
        </c:ser>
        <c:dLbls>
          <c:showLegendKey val="0"/>
          <c:showVal val="0"/>
          <c:showCatName val="0"/>
          <c:showSerName val="0"/>
          <c:showPercent val="0"/>
          <c:showBubbleSize val="0"/>
        </c:dLbls>
        <c:gapWidth val="150"/>
        <c:overlap val="100"/>
        <c:axId val="121150880"/>
        <c:axId val="121151272"/>
      </c:barChart>
      <c:catAx>
        <c:axId val="12115088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21151272"/>
        <c:crosses val="autoZero"/>
        <c:auto val="1"/>
        <c:lblAlgn val="ctr"/>
        <c:lblOffset val="100"/>
        <c:noMultiLvlLbl val="0"/>
      </c:catAx>
      <c:valAx>
        <c:axId val="121151272"/>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21150880"/>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34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37840" cy="461804"/>
          </a:xfrm>
          <a:prstGeom prst="rect">
            <a:avLst/>
          </a:prstGeom>
        </p:spPr>
        <p:txBody>
          <a:bodyPr vert="horz" lIns="93148" tIns="46575" rIns="93148" bIns="46575" rtlCol="0"/>
          <a:lstStyle>
            <a:lvl1pPr algn="l">
              <a:defRPr sz="1300"/>
            </a:lvl1pPr>
          </a:lstStyle>
          <a:p>
            <a:endParaRPr lang="en-US" dirty="0"/>
          </a:p>
        </p:txBody>
      </p:sp>
      <p:sp>
        <p:nvSpPr>
          <p:cNvPr id="3" name="Date Placeholder 2"/>
          <p:cNvSpPr>
            <a:spLocks noGrp="1"/>
          </p:cNvSpPr>
          <p:nvPr>
            <p:ph type="dt" sz="quarter" idx="1"/>
          </p:nvPr>
        </p:nvSpPr>
        <p:spPr>
          <a:xfrm>
            <a:off x="3970939" y="2"/>
            <a:ext cx="3037840" cy="461804"/>
          </a:xfrm>
          <a:prstGeom prst="rect">
            <a:avLst/>
          </a:prstGeom>
        </p:spPr>
        <p:txBody>
          <a:bodyPr vert="horz" lIns="93148" tIns="46575" rIns="93148" bIns="46575" rtlCol="0"/>
          <a:lstStyle>
            <a:lvl1pPr algn="r">
              <a:defRPr sz="1300"/>
            </a:lvl1pPr>
          </a:lstStyle>
          <a:p>
            <a:fld id="{5A721B00-6FC2-41C5-8CC8-B9EEA04C504C}" type="datetimeFigureOut">
              <a:rPr lang="en-US" smtClean="0"/>
              <a:pPr/>
              <a:t>10/6/2025</a:t>
            </a:fld>
            <a:endParaRPr lang="en-US" dirty="0"/>
          </a:p>
        </p:txBody>
      </p:sp>
      <p:sp>
        <p:nvSpPr>
          <p:cNvPr id="4" name="Footer Placeholder 3"/>
          <p:cNvSpPr>
            <a:spLocks noGrp="1"/>
          </p:cNvSpPr>
          <p:nvPr>
            <p:ph type="ftr" sz="quarter" idx="2"/>
          </p:nvPr>
        </p:nvSpPr>
        <p:spPr>
          <a:xfrm>
            <a:off x="0" y="8772670"/>
            <a:ext cx="3037840" cy="461804"/>
          </a:xfrm>
          <a:prstGeom prst="rect">
            <a:avLst/>
          </a:prstGeom>
        </p:spPr>
        <p:txBody>
          <a:bodyPr vert="horz" lIns="93148" tIns="46575" rIns="93148" bIns="46575" rtlCol="0" anchor="b"/>
          <a:lstStyle>
            <a:lvl1pPr algn="l">
              <a:defRPr sz="1300"/>
            </a:lvl1pPr>
          </a:lstStyle>
          <a:p>
            <a:endParaRPr lang="en-US" dirty="0"/>
          </a:p>
        </p:txBody>
      </p:sp>
      <p:sp>
        <p:nvSpPr>
          <p:cNvPr id="5" name="Slide Number Placeholder 4"/>
          <p:cNvSpPr>
            <a:spLocks noGrp="1"/>
          </p:cNvSpPr>
          <p:nvPr>
            <p:ph type="sldNum" sz="quarter" idx="3"/>
          </p:nvPr>
        </p:nvSpPr>
        <p:spPr>
          <a:xfrm>
            <a:off x="3970939" y="8772670"/>
            <a:ext cx="3037840" cy="461804"/>
          </a:xfrm>
          <a:prstGeom prst="rect">
            <a:avLst/>
          </a:prstGeom>
        </p:spPr>
        <p:txBody>
          <a:bodyPr vert="horz" lIns="93148" tIns="46575" rIns="93148" bIns="46575" rtlCol="0" anchor="b"/>
          <a:lstStyle>
            <a:lvl1pPr algn="r">
              <a:defRPr sz="1300"/>
            </a:lvl1pPr>
          </a:lstStyle>
          <a:p>
            <a:fld id="{23498FED-E309-4234-8533-7FE78C077757}" type="slidenum">
              <a:rPr lang="en-US" smtClean="0"/>
              <a:pPr/>
              <a:t>‹#›</a:t>
            </a:fld>
            <a:endParaRPr lang="en-US" dirty="0"/>
          </a:p>
        </p:txBody>
      </p:sp>
    </p:spTree>
    <p:extLst>
      <p:ext uri="{BB962C8B-B14F-4D97-AF65-F5344CB8AC3E}">
        <p14:creationId xmlns:p14="http://schemas.microsoft.com/office/powerpoint/2010/main" val="12447955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37840" cy="461804"/>
          </a:xfrm>
          <a:prstGeom prst="rect">
            <a:avLst/>
          </a:prstGeom>
        </p:spPr>
        <p:txBody>
          <a:bodyPr vert="horz" lIns="93148" tIns="46575" rIns="93148" bIns="46575" rtlCol="0"/>
          <a:lstStyle>
            <a:lvl1pPr algn="l">
              <a:defRPr sz="1300"/>
            </a:lvl1pPr>
          </a:lstStyle>
          <a:p>
            <a:endParaRPr lang="en-US" dirty="0"/>
          </a:p>
        </p:txBody>
      </p:sp>
      <p:sp>
        <p:nvSpPr>
          <p:cNvPr id="3" name="Date Placeholder 2"/>
          <p:cNvSpPr>
            <a:spLocks noGrp="1"/>
          </p:cNvSpPr>
          <p:nvPr>
            <p:ph type="dt" idx="1"/>
          </p:nvPr>
        </p:nvSpPr>
        <p:spPr>
          <a:xfrm>
            <a:off x="3970939" y="2"/>
            <a:ext cx="3037840" cy="461804"/>
          </a:xfrm>
          <a:prstGeom prst="rect">
            <a:avLst/>
          </a:prstGeom>
        </p:spPr>
        <p:txBody>
          <a:bodyPr vert="horz" lIns="93148" tIns="46575" rIns="93148" bIns="46575" rtlCol="0"/>
          <a:lstStyle>
            <a:lvl1pPr algn="r">
              <a:defRPr sz="1300"/>
            </a:lvl1pPr>
          </a:lstStyle>
          <a:p>
            <a:fld id="{E964F934-0B1F-4A2D-B327-660F7F58F120}" type="datetimeFigureOut">
              <a:rPr lang="en-US" smtClean="0"/>
              <a:pPr/>
              <a:t>10/6/2025</a:t>
            </a:fld>
            <a:endParaRPr lang="en-US" dirty="0"/>
          </a:p>
        </p:txBody>
      </p:sp>
      <p:sp>
        <p:nvSpPr>
          <p:cNvPr id="4" name="Slide Image Placeholder 3"/>
          <p:cNvSpPr>
            <a:spLocks noGrp="1" noRot="1" noChangeAspect="1"/>
          </p:cNvSpPr>
          <p:nvPr>
            <p:ph type="sldImg" idx="2"/>
          </p:nvPr>
        </p:nvSpPr>
        <p:spPr>
          <a:xfrm>
            <a:off x="1195388" y="693738"/>
            <a:ext cx="4619625" cy="3463925"/>
          </a:xfrm>
          <a:prstGeom prst="rect">
            <a:avLst/>
          </a:prstGeom>
          <a:noFill/>
          <a:ln w="12700">
            <a:solidFill>
              <a:prstClr val="black"/>
            </a:solidFill>
          </a:ln>
        </p:spPr>
        <p:txBody>
          <a:bodyPr vert="horz" lIns="93148" tIns="46575" rIns="93148" bIns="46575" rtlCol="0" anchor="ctr"/>
          <a:lstStyle/>
          <a:p>
            <a:endParaRPr lang="en-US" dirty="0"/>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3148" tIns="46575" rIns="93148" bIns="4657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70"/>
            <a:ext cx="3037840" cy="461804"/>
          </a:xfrm>
          <a:prstGeom prst="rect">
            <a:avLst/>
          </a:prstGeom>
        </p:spPr>
        <p:txBody>
          <a:bodyPr vert="horz" lIns="93148" tIns="46575" rIns="93148" bIns="46575" rtlCol="0" anchor="b"/>
          <a:lstStyle>
            <a:lvl1pPr algn="l">
              <a:defRPr sz="1300"/>
            </a:lvl1pPr>
          </a:lstStyle>
          <a:p>
            <a:endParaRPr lang="en-US" dirty="0"/>
          </a:p>
        </p:txBody>
      </p:sp>
      <p:sp>
        <p:nvSpPr>
          <p:cNvPr id="7" name="Slide Number Placeholder 6"/>
          <p:cNvSpPr>
            <a:spLocks noGrp="1"/>
          </p:cNvSpPr>
          <p:nvPr>
            <p:ph type="sldNum" sz="quarter" idx="5"/>
          </p:nvPr>
        </p:nvSpPr>
        <p:spPr>
          <a:xfrm>
            <a:off x="3970939" y="8772670"/>
            <a:ext cx="3037840" cy="461804"/>
          </a:xfrm>
          <a:prstGeom prst="rect">
            <a:avLst/>
          </a:prstGeom>
        </p:spPr>
        <p:txBody>
          <a:bodyPr vert="horz" lIns="93148" tIns="46575" rIns="93148" bIns="46575" rtlCol="0" anchor="b"/>
          <a:lstStyle>
            <a:lvl1pPr algn="r">
              <a:defRPr sz="1300"/>
            </a:lvl1pPr>
          </a:lstStyle>
          <a:p>
            <a:fld id="{404592BD-A84E-44A3-8DF7-E6ED0C1DA784}" type="slidenum">
              <a:rPr lang="en-US" smtClean="0"/>
              <a:pPr/>
              <a:t>‹#›</a:t>
            </a:fld>
            <a:endParaRPr lang="en-US" dirty="0"/>
          </a:p>
        </p:txBody>
      </p:sp>
    </p:spTree>
    <p:extLst>
      <p:ext uri="{BB962C8B-B14F-4D97-AF65-F5344CB8AC3E}">
        <p14:creationId xmlns:p14="http://schemas.microsoft.com/office/powerpoint/2010/main" val="857748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04592BD-A84E-44A3-8DF7-E6ED0C1DA784}" type="slidenum">
              <a:rPr lang="en-US" smtClean="0"/>
              <a:pPr/>
              <a:t>1</a:t>
            </a:fld>
            <a:endParaRPr lang="en-US" dirty="0"/>
          </a:p>
        </p:txBody>
      </p:sp>
    </p:spTree>
    <p:extLst>
      <p:ext uri="{BB962C8B-B14F-4D97-AF65-F5344CB8AC3E}">
        <p14:creationId xmlns:p14="http://schemas.microsoft.com/office/powerpoint/2010/main" val="3416868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4592BD-A84E-44A3-8DF7-E6ED0C1DA784}" type="slidenum">
              <a:rPr lang="en-US" smtClean="0"/>
              <a:pPr/>
              <a:t>5</a:t>
            </a:fld>
            <a:endParaRPr lang="en-US" dirty="0"/>
          </a:p>
        </p:txBody>
      </p:sp>
    </p:spTree>
    <p:extLst>
      <p:ext uri="{BB962C8B-B14F-4D97-AF65-F5344CB8AC3E}">
        <p14:creationId xmlns:p14="http://schemas.microsoft.com/office/powerpoint/2010/main" val="10710147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 Assigned fund balances related to insurance refunds and laptop insurance payments, to be used for future technology purchases.</a:t>
            </a:r>
          </a:p>
          <a:p>
            <a:pPr>
              <a:buFont typeface="Arial" pitchFamily="34" charset="0"/>
              <a:buChar char="•"/>
            </a:pPr>
            <a:r>
              <a:rPr lang="en-US" dirty="0"/>
              <a:t> Nonspendable in prior years represented the noncurrent portion of the amount due from</a:t>
            </a:r>
            <a:r>
              <a:rPr lang="en-US" baseline="0" dirty="0"/>
              <a:t> the Town of China.</a:t>
            </a:r>
          </a:p>
          <a:p>
            <a:pPr>
              <a:buFont typeface="Arial" pitchFamily="34" charset="0"/>
              <a:buChar char="•"/>
            </a:pPr>
            <a:r>
              <a:rPr lang="en-US" baseline="0" dirty="0"/>
              <a:t> Committed fund balance relates to the fuel reserve.</a:t>
            </a:r>
            <a:endParaRPr lang="en-US" dirty="0"/>
          </a:p>
        </p:txBody>
      </p:sp>
      <p:sp>
        <p:nvSpPr>
          <p:cNvPr id="4" name="Slide Number Placeholder 3"/>
          <p:cNvSpPr>
            <a:spLocks noGrp="1"/>
          </p:cNvSpPr>
          <p:nvPr>
            <p:ph type="sldNum" sz="quarter" idx="10"/>
          </p:nvPr>
        </p:nvSpPr>
        <p:spPr/>
        <p:txBody>
          <a:bodyPr/>
          <a:lstStyle/>
          <a:p>
            <a:fld id="{404592BD-A84E-44A3-8DF7-E6ED0C1DA784}" type="slidenum">
              <a:rPr lang="en-US" smtClean="0"/>
              <a:pPr/>
              <a:t>8</a:t>
            </a:fld>
            <a:endParaRPr lang="en-US" dirty="0"/>
          </a:p>
        </p:txBody>
      </p:sp>
    </p:spTree>
    <p:extLst>
      <p:ext uri="{BB962C8B-B14F-4D97-AF65-F5344CB8AC3E}">
        <p14:creationId xmlns:p14="http://schemas.microsoft.com/office/powerpoint/2010/main" val="3597666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5" name="Rectangle 44"/>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4" name="Group 43"/>
          <p:cNvGrpSpPr/>
          <p:nvPr userDrawn="1"/>
        </p:nvGrpSpPr>
        <p:grpSpPr>
          <a:xfrm>
            <a:off x="0" y="2267858"/>
            <a:ext cx="4191000" cy="4590144"/>
            <a:chOff x="-1" y="1600199"/>
            <a:chExt cx="4501019" cy="5257801"/>
          </a:xfrm>
        </p:grpSpPr>
        <p:sp>
          <p:nvSpPr>
            <p:cNvPr id="39" name="Freeform 7"/>
            <p:cNvSpPr>
              <a:spLocks/>
            </p:cNvSpPr>
            <p:nvPr userDrawn="1"/>
          </p:nvSpPr>
          <p:spPr bwMode="auto">
            <a:xfrm>
              <a:off x="-1" y="1600199"/>
              <a:ext cx="4127498" cy="2514600"/>
            </a:xfrm>
            <a:custGeom>
              <a:avLst/>
              <a:gdLst/>
              <a:ahLst/>
              <a:cxnLst>
                <a:cxn ang="0">
                  <a:pos x="0" y="0"/>
                </a:cxn>
                <a:cxn ang="0">
                  <a:pos x="124" y="18"/>
                </a:cxn>
                <a:cxn ang="0">
                  <a:pos x="246" y="40"/>
                </a:cxn>
                <a:cxn ang="0">
                  <a:pos x="365" y="64"/>
                </a:cxn>
                <a:cxn ang="0">
                  <a:pos x="596" y="127"/>
                </a:cxn>
                <a:cxn ang="0">
                  <a:pos x="815" y="200"/>
                </a:cxn>
                <a:cxn ang="0">
                  <a:pos x="1025" y="286"/>
                </a:cxn>
                <a:cxn ang="0">
                  <a:pos x="1223" y="380"/>
                </a:cxn>
                <a:cxn ang="0">
                  <a:pos x="1411" y="482"/>
                </a:cxn>
                <a:cxn ang="0">
                  <a:pos x="1588" y="591"/>
                </a:cxn>
                <a:cxn ang="0">
                  <a:pos x="1753" y="707"/>
                </a:cxn>
                <a:cxn ang="0">
                  <a:pos x="1907" y="824"/>
                </a:cxn>
                <a:cxn ang="0">
                  <a:pos x="2047" y="946"/>
                </a:cxn>
                <a:cxn ang="0">
                  <a:pos x="2177" y="1066"/>
                </a:cxn>
                <a:cxn ang="0">
                  <a:pos x="2293" y="1189"/>
                </a:cxn>
                <a:cxn ang="0">
                  <a:pos x="2397" y="1308"/>
                </a:cxn>
                <a:cxn ang="0">
                  <a:pos x="2488" y="1423"/>
                </a:cxn>
                <a:cxn ang="0">
                  <a:pos x="2565" y="1534"/>
                </a:cxn>
                <a:cxn ang="0">
                  <a:pos x="2600" y="1587"/>
                </a:cxn>
                <a:cxn ang="0">
                  <a:pos x="2535" y="1522"/>
                </a:cxn>
                <a:cxn ang="0">
                  <a:pos x="2455" y="1451"/>
                </a:cxn>
                <a:cxn ang="0">
                  <a:pos x="2359" y="1375"/>
                </a:cxn>
                <a:cxn ang="0">
                  <a:pos x="2247" y="1294"/>
                </a:cxn>
                <a:cxn ang="0">
                  <a:pos x="2119" y="1215"/>
                </a:cxn>
                <a:cxn ang="0">
                  <a:pos x="1981" y="1134"/>
                </a:cxn>
                <a:cxn ang="0">
                  <a:pos x="1827" y="1058"/>
                </a:cxn>
                <a:cxn ang="0">
                  <a:pos x="1662" y="986"/>
                </a:cxn>
                <a:cxn ang="0">
                  <a:pos x="1486" y="921"/>
                </a:cxn>
                <a:cxn ang="0">
                  <a:pos x="1299" y="865"/>
                </a:cxn>
                <a:cxn ang="0">
                  <a:pos x="1103" y="819"/>
                </a:cxn>
                <a:cxn ang="0">
                  <a:pos x="896" y="787"/>
                </a:cxn>
                <a:cxn ang="0">
                  <a:pos x="791" y="776"/>
                </a:cxn>
                <a:cxn ang="0">
                  <a:pos x="683" y="769"/>
                </a:cxn>
                <a:cxn ang="0">
                  <a:pos x="573" y="768"/>
                </a:cxn>
                <a:cxn ang="0">
                  <a:pos x="462" y="769"/>
                </a:cxn>
                <a:cxn ang="0">
                  <a:pos x="348" y="776"/>
                </a:cxn>
                <a:cxn ang="0">
                  <a:pos x="234" y="787"/>
                </a:cxn>
                <a:cxn ang="0">
                  <a:pos x="117" y="806"/>
                </a:cxn>
                <a:cxn ang="0">
                  <a:pos x="0" y="827"/>
                </a:cxn>
                <a:cxn ang="0">
                  <a:pos x="0" y="0"/>
                </a:cxn>
              </a:cxnLst>
              <a:rect l="0" t="0" r="r" b="b"/>
              <a:pathLst>
                <a:path w="2600" h="1587">
                  <a:moveTo>
                    <a:pt x="0" y="0"/>
                  </a:moveTo>
                  <a:lnTo>
                    <a:pt x="0" y="0"/>
                  </a:lnTo>
                  <a:lnTo>
                    <a:pt x="63" y="8"/>
                  </a:lnTo>
                  <a:lnTo>
                    <a:pt x="124" y="18"/>
                  </a:lnTo>
                  <a:lnTo>
                    <a:pt x="185" y="28"/>
                  </a:lnTo>
                  <a:lnTo>
                    <a:pt x="246" y="40"/>
                  </a:lnTo>
                  <a:lnTo>
                    <a:pt x="305" y="53"/>
                  </a:lnTo>
                  <a:lnTo>
                    <a:pt x="365" y="64"/>
                  </a:lnTo>
                  <a:lnTo>
                    <a:pt x="480" y="94"/>
                  </a:lnTo>
                  <a:lnTo>
                    <a:pt x="596" y="127"/>
                  </a:lnTo>
                  <a:lnTo>
                    <a:pt x="706" y="162"/>
                  </a:lnTo>
                  <a:lnTo>
                    <a:pt x="815" y="200"/>
                  </a:lnTo>
                  <a:lnTo>
                    <a:pt x="921" y="241"/>
                  </a:lnTo>
                  <a:lnTo>
                    <a:pt x="1025" y="286"/>
                  </a:lnTo>
                  <a:lnTo>
                    <a:pt x="1126" y="330"/>
                  </a:lnTo>
                  <a:lnTo>
                    <a:pt x="1223" y="380"/>
                  </a:lnTo>
                  <a:lnTo>
                    <a:pt x="1319" y="429"/>
                  </a:lnTo>
                  <a:lnTo>
                    <a:pt x="1411" y="482"/>
                  </a:lnTo>
                  <a:lnTo>
                    <a:pt x="1502" y="537"/>
                  </a:lnTo>
                  <a:lnTo>
                    <a:pt x="1588" y="591"/>
                  </a:lnTo>
                  <a:lnTo>
                    <a:pt x="1672" y="649"/>
                  </a:lnTo>
                  <a:lnTo>
                    <a:pt x="1753" y="707"/>
                  </a:lnTo>
                  <a:lnTo>
                    <a:pt x="1831" y="764"/>
                  </a:lnTo>
                  <a:lnTo>
                    <a:pt x="1907" y="824"/>
                  </a:lnTo>
                  <a:lnTo>
                    <a:pt x="1979" y="885"/>
                  </a:lnTo>
                  <a:lnTo>
                    <a:pt x="2047" y="946"/>
                  </a:lnTo>
                  <a:lnTo>
                    <a:pt x="2113" y="1005"/>
                  </a:lnTo>
                  <a:lnTo>
                    <a:pt x="2177" y="1066"/>
                  </a:lnTo>
                  <a:lnTo>
                    <a:pt x="2237" y="1128"/>
                  </a:lnTo>
                  <a:lnTo>
                    <a:pt x="2293" y="1189"/>
                  </a:lnTo>
                  <a:lnTo>
                    <a:pt x="2347" y="1248"/>
                  </a:lnTo>
                  <a:lnTo>
                    <a:pt x="2397" y="1308"/>
                  </a:lnTo>
                  <a:lnTo>
                    <a:pt x="2445" y="1365"/>
                  </a:lnTo>
                  <a:lnTo>
                    <a:pt x="2488" y="1423"/>
                  </a:lnTo>
                  <a:lnTo>
                    <a:pt x="2529" y="1479"/>
                  </a:lnTo>
                  <a:lnTo>
                    <a:pt x="2565" y="1534"/>
                  </a:lnTo>
                  <a:lnTo>
                    <a:pt x="2600" y="1587"/>
                  </a:lnTo>
                  <a:lnTo>
                    <a:pt x="2600" y="1587"/>
                  </a:lnTo>
                  <a:lnTo>
                    <a:pt x="2570" y="1555"/>
                  </a:lnTo>
                  <a:lnTo>
                    <a:pt x="2535" y="1522"/>
                  </a:lnTo>
                  <a:lnTo>
                    <a:pt x="2497" y="1487"/>
                  </a:lnTo>
                  <a:lnTo>
                    <a:pt x="2455" y="1451"/>
                  </a:lnTo>
                  <a:lnTo>
                    <a:pt x="2408" y="1413"/>
                  </a:lnTo>
                  <a:lnTo>
                    <a:pt x="2359" y="1375"/>
                  </a:lnTo>
                  <a:lnTo>
                    <a:pt x="2304" y="1336"/>
                  </a:lnTo>
                  <a:lnTo>
                    <a:pt x="2247" y="1294"/>
                  </a:lnTo>
                  <a:lnTo>
                    <a:pt x="2185" y="1255"/>
                  </a:lnTo>
                  <a:lnTo>
                    <a:pt x="2119" y="1215"/>
                  </a:lnTo>
                  <a:lnTo>
                    <a:pt x="2052" y="1174"/>
                  </a:lnTo>
                  <a:lnTo>
                    <a:pt x="1981" y="1134"/>
                  </a:lnTo>
                  <a:lnTo>
                    <a:pt x="1905" y="1096"/>
                  </a:lnTo>
                  <a:lnTo>
                    <a:pt x="1827" y="1058"/>
                  </a:lnTo>
                  <a:lnTo>
                    <a:pt x="1746" y="1020"/>
                  </a:lnTo>
                  <a:lnTo>
                    <a:pt x="1662" y="986"/>
                  </a:lnTo>
                  <a:lnTo>
                    <a:pt x="1576" y="953"/>
                  </a:lnTo>
                  <a:lnTo>
                    <a:pt x="1486" y="921"/>
                  </a:lnTo>
                  <a:lnTo>
                    <a:pt x="1393" y="891"/>
                  </a:lnTo>
                  <a:lnTo>
                    <a:pt x="1299" y="865"/>
                  </a:lnTo>
                  <a:lnTo>
                    <a:pt x="1202" y="840"/>
                  </a:lnTo>
                  <a:lnTo>
                    <a:pt x="1103" y="819"/>
                  </a:lnTo>
                  <a:lnTo>
                    <a:pt x="1000" y="801"/>
                  </a:lnTo>
                  <a:lnTo>
                    <a:pt x="896" y="787"/>
                  </a:lnTo>
                  <a:lnTo>
                    <a:pt x="843" y="781"/>
                  </a:lnTo>
                  <a:lnTo>
                    <a:pt x="791" y="776"/>
                  </a:lnTo>
                  <a:lnTo>
                    <a:pt x="738" y="773"/>
                  </a:lnTo>
                  <a:lnTo>
                    <a:pt x="683" y="769"/>
                  </a:lnTo>
                  <a:lnTo>
                    <a:pt x="629" y="768"/>
                  </a:lnTo>
                  <a:lnTo>
                    <a:pt x="573" y="768"/>
                  </a:lnTo>
                  <a:lnTo>
                    <a:pt x="518" y="768"/>
                  </a:lnTo>
                  <a:lnTo>
                    <a:pt x="462" y="769"/>
                  </a:lnTo>
                  <a:lnTo>
                    <a:pt x="406" y="773"/>
                  </a:lnTo>
                  <a:lnTo>
                    <a:pt x="348" y="776"/>
                  </a:lnTo>
                  <a:lnTo>
                    <a:pt x="292" y="781"/>
                  </a:lnTo>
                  <a:lnTo>
                    <a:pt x="234" y="787"/>
                  </a:lnTo>
                  <a:lnTo>
                    <a:pt x="177" y="796"/>
                  </a:lnTo>
                  <a:lnTo>
                    <a:pt x="117" y="806"/>
                  </a:lnTo>
                  <a:lnTo>
                    <a:pt x="59" y="816"/>
                  </a:lnTo>
                  <a:lnTo>
                    <a:pt x="0" y="827"/>
                  </a:lnTo>
                  <a:lnTo>
                    <a:pt x="0" y="0"/>
                  </a:lnTo>
                  <a:lnTo>
                    <a:pt x="0" y="0"/>
                  </a:lnTo>
                  <a:close/>
                </a:path>
              </a:pathLst>
            </a:custGeom>
            <a:solidFill>
              <a:schemeClr val="accent2">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0" name="Freeform 8"/>
            <p:cNvSpPr>
              <a:spLocks/>
            </p:cNvSpPr>
            <p:nvPr userDrawn="1"/>
          </p:nvSpPr>
          <p:spPr bwMode="auto">
            <a:xfrm>
              <a:off x="-1" y="3581398"/>
              <a:ext cx="1600200" cy="3276599"/>
            </a:xfrm>
            <a:custGeom>
              <a:avLst/>
              <a:gdLst/>
              <a:ahLst/>
              <a:cxnLst>
                <a:cxn ang="0">
                  <a:pos x="0" y="776"/>
                </a:cxn>
                <a:cxn ang="0">
                  <a:pos x="0" y="776"/>
                </a:cxn>
                <a:cxn ang="0">
                  <a:pos x="38" y="703"/>
                </a:cxn>
                <a:cxn ang="0">
                  <a:pos x="78" y="634"/>
                </a:cxn>
                <a:cxn ang="0">
                  <a:pos x="119" y="566"/>
                </a:cxn>
                <a:cxn ang="0">
                  <a:pos x="162" y="502"/>
                </a:cxn>
                <a:cxn ang="0">
                  <a:pos x="208" y="441"/>
                </a:cxn>
                <a:cxn ang="0">
                  <a:pos x="256" y="381"/>
                </a:cxn>
                <a:cxn ang="0">
                  <a:pos x="305" y="327"/>
                </a:cxn>
                <a:cxn ang="0">
                  <a:pos x="330" y="300"/>
                </a:cxn>
                <a:cxn ang="0">
                  <a:pos x="357" y="274"/>
                </a:cxn>
                <a:cxn ang="0">
                  <a:pos x="385" y="249"/>
                </a:cxn>
                <a:cxn ang="0">
                  <a:pos x="411" y="226"/>
                </a:cxn>
                <a:cxn ang="0">
                  <a:pos x="439" y="203"/>
                </a:cxn>
                <a:cxn ang="0">
                  <a:pos x="469" y="182"/>
                </a:cxn>
                <a:cxn ang="0">
                  <a:pos x="497" y="160"/>
                </a:cxn>
                <a:cxn ang="0">
                  <a:pos x="527" y="140"/>
                </a:cxn>
                <a:cxn ang="0">
                  <a:pos x="558" y="122"/>
                </a:cxn>
                <a:cxn ang="0">
                  <a:pos x="588" y="104"/>
                </a:cxn>
                <a:cxn ang="0">
                  <a:pos x="619" y="87"/>
                </a:cxn>
                <a:cxn ang="0">
                  <a:pos x="652" y="71"/>
                </a:cxn>
                <a:cxn ang="0">
                  <a:pos x="685" y="56"/>
                </a:cxn>
                <a:cxn ang="0">
                  <a:pos x="718" y="43"/>
                </a:cxn>
                <a:cxn ang="0">
                  <a:pos x="751" y="31"/>
                </a:cxn>
                <a:cxn ang="0">
                  <a:pos x="786" y="20"/>
                </a:cxn>
                <a:cxn ang="0">
                  <a:pos x="822" y="10"/>
                </a:cxn>
                <a:cxn ang="0">
                  <a:pos x="857" y="0"/>
                </a:cxn>
                <a:cxn ang="0">
                  <a:pos x="857" y="0"/>
                </a:cxn>
                <a:cxn ang="0">
                  <a:pos x="806" y="46"/>
                </a:cxn>
                <a:cxn ang="0">
                  <a:pos x="754" y="94"/>
                </a:cxn>
                <a:cxn ang="0">
                  <a:pos x="706" y="144"/>
                </a:cxn>
                <a:cxn ang="0">
                  <a:pos x="660" y="196"/>
                </a:cxn>
                <a:cxn ang="0">
                  <a:pos x="617" y="249"/>
                </a:cxn>
                <a:cxn ang="0">
                  <a:pos x="576" y="304"/>
                </a:cxn>
                <a:cxn ang="0">
                  <a:pos x="536" y="362"/>
                </a:cxn>
                <a:cxn ang="0">
                  <a:pos x="498" y="419"/>
                </a:cxn>
                <a:cxn ang="0">
                  <a:pos x="462" y="479"/>
                </a:cxn>
                <a:cxn ang="0">
                  <a:pos x="429" y="538"/>
                </a:cxn>
                <a:cxn ang="0">
                  <a:pos x="398" y="601"/>
                </a:cxn>
                <a:cxn ang="0">
                  <a:pos x="368" y="664"/>
                </a:cxn>
                <a:cxn ang="0">
                  <a:pos x="340" y="728"/>
                </a:cxn>
                <a:cxn ang="0">
                  <a:pos x="315" y="792"/>
                </a:cxn>
                <a:cxn ang="0">
                  <a:pos x="291" y="858"/>
                </a:cxn>
                <a:cxn ang="0">
                  <a:pos x="269" y="925"/>
                </a:cxn>
                <a:cxn ang="0">
                  <a:pos x="249" y="992"/>
                </a:cxn>
                <a:cxn ang="0">
                  <a:pos x="229" y="1060"/>
                </a:cxn>
                <a:cxn ang="0">
                  <a:pos x="213" y="1128"/>
                </a:cxn>
                <a:cxn ang="0">
                  <a:pos x="198" y="1197"/>
                </a:cxn>
                <a:cxn ang="0">
                  <a:pos x="185" y="1266"/>
                </a:cxn>
                <a:cxn ang="0">
                  <a:pos x="173" y="1336"/>
                </a:cxn>
                <a:cxn ang="0">
                  <a:pos x="162" y="1405"/>
                </a:cxn>
                <a:cxn ang="0">
                  <a:pos x="154" y="1474"/>
                </a:cxn>
                <a:cxn ang="0">
                  <a:pos x="147" y="1544"/>
                </a:cxn>
                <a:cxn ang="0">
                  <a:pos x="140" y="1613"/>
                </a:cxn>
                <a:cxn ang="0">
                  <a:pos x="137" y="1682"/>
                </a:cxn>
                <a:cxn ang="0">
                  <a:pos x="134" y="1752"/>
                </a:cxn>
                <a:cxn ang="0">
                  <a:pos x="132" y="1821"/>
                </a:cxn>
                <a:cxn ang="0">
                  <a:pos x="132" y="1889"/>
                </a:cxn>
                <a:cxn ang="0">
                  <a:pos x="134" y="1956"/>
                </a:cxn>
                <a:cxn ang="0">
                  <a:pos x="135" y="2024"/>
                </a:cxn>
                <a:cxn ang="0">
                  <a:pos x="0" y="2024"/>
                </a:cxn>
                <a:cxn ang="0">
                  <a:pos x="0" y="776"/>
                </a:cxn>
                <a:cxn ang="0">
                  <a:pos x="0" y="776"/>
                </a:cxn>
              </a:cxnLst>
              <a:rect l="0" t="0" r="r" b="b"/>
              <a:pathLst>
                <a:path w="857" h="2024">
                  <a:moveTo>
                    <a:pt x="0" y="776"/>
                  </a:moveTo>
                  <a:lnTo>
                    <a:pt x="0" y="776"/>
                  </a:lnTo>
                  <a:lnTo>
                    <a:pt x="38" y="703"/>
                  </a:lnTo>
                  <a:lnTo>
                    <a:pt x="78" y="634"/>
                  </a:lnTo>
                  <a:lnTo>
                    <a:pt x="119" y="566"/>
                  </a:lnTo>
                  <a:lnTo>
                    <a:pt x="162" y="502"/>
                  </a:lnTo>
                  <a:lnTo>
                    <a:pt x="208" y="441"/>
                  </a:lnTo>
                  <a:lnTo>
                    <a:pt x="256" y="381"/>
                  </a:lnTo>
                  <a:lnTo>
                    <a:pt x="305" y="327"/>
                  </a:lnTo>
                  <a:lnTo>
                    <a:pt x="330" y="300"/>
                  </a:lnTo>
                  <a:lnTo>
                    <a:pt x="357" y="274"/>
                  </a:lnTo>
                  <a:lnTo>
                    <a:pt x="385" y="249"/>
                  </a:lnTo>
                  <a:lnTo>
                    <a:pt x="411" y="226"/>
                  </a:lnTo>
                  <a:lnTo>
                    <a:pt x="439" y="203"/>
                  </a:lnTo>
                  <a:lnTo>
                    <a:pt x="469" y="182"/>
                  </a:lnTo>
                  <a:lnTo>
                    <a:pt x="497" y="160"/>
                  </a:lnTo>
                  <a:lnTo>
                    <a:pt x="527" y="140"/>
                  </a:lnTo>
                  <a:lnTo>
                    <a:pt x="558" y="122"/>
                  </a:lnTo>
                  <a:lnTo>
                    <a:pt x="588" y="104"/>
                  </a:lnTo>
                  <a:lnTo>
                    <a:pt x="619" y="87"/>
                  </a:lnTo>
                  <a:lnTo>
                    <a:pt x="652" y="71"/>
                  </a:lnTo>
                  <a:lnTo>
                    <a:pt x="685" y="56"/>
                  </a:lnTo>
                  <a:lnTo>
                    <a:pt x="718" y="43"/>
                  </a:lnTo>
                  <a:lnTo>
                    <a:pt x="751" y="31"/>
                  </a:lnTo>
                  <a:lnTo>
                    <a:pt x="786" y="20"/>
                  </a:lnTo>
                  <a:lnTo>
                    <a:pt x="822" y="10"/>
                  </a:lnTo>
                  <a:lnTo>
                    <a:pt x="857" y="0"/>
                  </a:lnTo>
                  <a:lnTo>
                    <a:pt x="857" y="0"/>
                  </a:lnTo>
                  <a:lnTo>
                    <a:pt x="806" y="46"/>
                  </a:lnTo>
                  <a:lnTo>
                    <a:pt x="754" y="94"/>
                  </a:lnTo>
                  <a:lnTo>
                    <a:pt x="706" y="144"/>
                  </a:lnTo>
                  <a:lnTo>
                    <a:pt x="660" y="196"/>
                  </a:lnTo>
                  <a:lnTo>
                    <a:pt x="617" y="249"/>
                  </a:lnTo>
                  <a:lnTo>
                    <a:pt x="576" y="304"/>
                  </a:lnTo>
                  <a:lnTo>
                    <a:pt x="536" y="362"/>
                  </a:lnTo>
                  <a:lnTo>
                    <a:pt x="498" y="419"/>
                  </a:lnTo>
                  <a:lnTo>
                    <a:pt x="462" y="479"/>
                  </a:lnTo>
                  <a:lnTo>
                    <a:pt x="429" y="538"/>
                  </a:lnTo>
                  <a:lnTo>
                    <a:pt x="398" y="601"/>
                  </a:lnTo>
                  <a:lnTo>
                    <a:pt x="368" y="664"/>
                  </a:lnTo>
                  <a:lnTo>
                    <a:pt x="340" y="728"/>
                  </a:lnTo>
                  <a:lnTo>
                    <a:pt x="315" y="792"/>
                  </a:lnTo>
                  <a:lnTo>
                    <a:pt x="291" y="858"/>
                  </a:lnTo>
                  <a:lnTo>
                    <a:pt x="269" y="925"/>
                  </a:lnTo>
                  <a:lnTo>
                    <a:pt x="249" y="992"/>
                  </a:lnTo>
                  <a:lnTo>
                    <a:pt x="229" y="1060"/>
                  </a:lnTo>
                  <a:lnTo>
                    <a:pt x="213" y="1128"/>
                  </a:lnTo>
                  <a:lnTo>
                    <a:pt x="198" y="1197"/>
                  </a:lnTo>
                  <a:lnTo>
                    <a:pt x="185" y="1266"/>
                  </a:lnTo>
                  <a:lnTo>
                    <a:pt x="173" y="1336"/>
                  </a:lnTo>
                  <a:lnTo>
                    <a:pt x="162" y="1405"/>
                  </a:lnTo>
                  <a:lnTo>
                    <a:pt x="154" y="1474"/>
                  </a:lnTo>
                  <a:lnTo>
                    <a:pt x="147" y="1544"/>
                  </a:lnTo>
                  <a:lnTo>
                    <a:pt x="140" y="1613"/>
                  </a:lnTo>
                  <a:lnTo>
                    <a:pt x="137" y="1682"/>
                  </a:lnTo>
                  <a:lnTo>
                    <a:pt x="134" y="1752"/>
                  </a:lnTo>
                  <a:lnTo>
                    <a:pt x="132" y="1821"/>
                  </a:lnTo>
                  <a:lnTo>
                    <a:pt x="132" y="1889"/>
                  </a:lnTo>
                  <a:lnTo>
                    <a:pt x="134" y="1956"/>
                  </a:lnTo>
                  <a:lnTo>
                    <a:pt x="135" y="2024"/>
                  </a:lnTo>
                  <a:lnTo>
                    <a:pt x="0" y="2024"/>
                  </a:lnTo>
                  <a:lnTo>
                    <a:pt x="0" y="776"/>
                  </a:lnTo>
                  <a:lnTo>
                    <a:pt x="0" y="776"/>
                  </a:lnTo>
                  <a:close/>
                </a:path>
              </a:pathLst>
            </a:custGeom>
            <a:solidFill>
              <a:schemeClr val="accent2">
                <a:lumMod val="40000"/>
                <a:lumOff val="60000"/>
                <a:alpha val="44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1" name="Freeform 9"/>
            <p:cNvSpPr>
              <a:spLocks/>
            </p:cNvSpPr>
            <p:nvPr userDrawn="1"/>
          </p:nvSpPr>
          <p:spPr bwMode="auto">
            <a:xfrm>
              <a:off x="0" y="2438399"/>
              <a:ext cx="2895599" cy="2154237"/>
            </a:xfrm>
            <a:custGeom>
              <a:avLst/>
              <a:gdLst/>
              <a:ahLst/>
              <a:cxnLst>
                <a:cxn ang="0">
                  <a:pos x="0" y="118"/>
                </a:cxn>
                <a:cxn ang="0">
                  <a:pos x="165" y="69"/>
                </a:cxn>
                <a:cxn ang="0">
                  <a:pos x="327" y="33"/>
                </a:cxn>
                <a:cxn ang="0">
                  <a:pos x="487" y="11"/>
                </a:cxn>
                <a:cxn ang="0">
                  <a:pos x="645" y="1"/>
                </a:cxn>
                <a:cxn ang="0">
                  <a:pos x="797" y="1"/>
                </a:cxn>
                <a:cxn ang="0">
                  <a:pos x="946" y="13"/>
                </a:cxn>
                <a:cxn ang="0">
                  <a:pos x="1088" y="33"/>
                </a:cxn>
                <a:cxn ang="0">
                  <a:pos x="1225" y="62"/>
                </a:cxn>
                <a:cxn ang="0">
                  <a:pos x="1352" y="97"/>
                </a:cxn>
                <a:cxn ang="0">
                  <a:pos x="1472" y="138"/>
                </a:cxn>
                <a:cxn ang="0">
                  <a:pos x="1585" y="184"/>
                </a:cxn>
                <a:cxn ang="0">
                  <a:pos x="1685" y="236"/>
                </a:cxn>
                <a:cxn ang="0">
                  <a:pos x="1776" y="288"/>
                </a:cxn>
                <a:cxn ang="0">
                  <a:pos x="1854" y="343"/>
                </a:cxn>
                <a:cxn ang="0">
                  <a:pos x="1921" y="399"/>
                </a:cxn>
                <a:cxn ang="0">
                  <a:pos x="1974" y="455"/>
                </a:cxn>
                <a:cxn ang="0">
                  <a:pos x="1920" y="434"/>
                </a:cxn>
                <a:cxn ang="0">
                  <a:pos x="1804" y="394"/>
                </a:cxn>
                <a:cxn ang="0">
                  <a:pos x="1680" y="361"/>
                </a:cxn>
                <a:cxn ang="0">
                  <a:pos x="1548" y="338"/>
                </a:cxn>
                <a:cxn ang="0">
                  <a:pos x="1413" y="323"/>
                </a:cxn>
                <a:cxn ang="0">
                  <a:pos x="1273" y="321"/>
                </a:cxn>
                <a:cxn ang="0">
                  <a:pos x="1132" y="331"/>
                </a:cxn>
                <a:cxn ang="0">
                  <a:pos x="990" y="356"/>
                </a:cxn>
                <a:cxn ang="0">
                  <a:pos x="919" y="374"/>
                </a:cxn>
                <a:cxn ang="0">
                  <a:pos x="850" y="396"/>
                </a:cxn>
                <a:cxn ang="0">
                  <a:pos x="781" y="424"/>
                </a:cxn>
                <a:cxn ang="0">
                  <a:pos x="711" y="455"/>
                </a:cxn>
                <a:cxn ang="0">
                  <a:pos x="645" y="490"/>
                </a:cxn>
                <a:cxn ang="0">
                  <a:pos x="579" y="531"/>
                </a:cxn>
                <a:cxn ang="0">
                  <a:pos x="515" y="577"/>
                </a:cxn>
                <a:cxn ang="0">
                  <a:pos x="452" y="629"/>
                </a:cxn>
                <a:cxn ang="0">
                  <a:pos x="391" y="685"/>
                </a:cxn>
                <a:cxn ang="0">
                  <a:pos x="333" y="747"/>
                </a:cxn>
                <a:cxn ang="0">
                  <a:pos x="277" y="815"/>
                </a:cxn>
                <a:cxn ang="0">
                  <a:pos x="223" y="889"/>
                </a:cxn>
                <a:cxn ang="0">
                  <a:pos x="172" y="970"/>
                </a:cxn>
                <a:cxn ang="0">
                  <a:pos x="124" y="1056"/>
                </a:cxn>
                <a:cxn ang="0">
                  <a:pos x="79" y="1150"/>
                </a:cxn>
                <a:cxn ang="0">
                  <a:pos x="38" y="1249"/>
                </a:cxn>
                <a:cxn ang="0">
                  <a:pos x="0" y="1357"/>
                </a:cxn>
                <a:cxn ang="0">
                  <a:pos x="0" y="118"/>
                </a:cxn>
              </a:cxnLst>
              <a:rect l="0" t="0" r="r" b="b"/>
              <a:pathLst>
                <a:path w="1974" h="1357">
                  <a:moveTo>
                    <a:pt x="0" y="118"/>
                  </a:moveTo>
                  <a:lnTo>
                    <a:pt x="0" y="118"/>
                  </a:lnTo>
                  <a:lnTo>
                    <a:pt x="83" y="92"/>
                  </a:lnTo>
                  <a:lnTo>
                    <a:pt x="165" y="69"/>
                  </a:lnTo>
                  <a:lnTo>
                    <a:pt x="246" y="49"/>
                  </a:lnTo>
                  <a:lnTo>
                    <a:pt x="327" y="33"/>
                  </a:lnTo>
                  <a:lnTo>
                    <a:pt x="408" y="21"/>
                  </a:lnTo>
                  <a:lnTo>
                    <a:pt x="487" y="11"/>
                  </a:lnTo>
                  <a:lnTo>
                    <a:pt x="566" y="5"/>
                  </a:lnTo>
                  <a:lnTo>
                    <a:pt x="645" y="1"/>
                  </a:lnTo>
                  <a:lnTo>
                    <a:pt x="721" y="0"/>
                  </a:lnTo>
                  <a:lnTo>
                    <a:pt x="797" y="1"/>
                  </a:lnTo>
                  <a:lnTo>
                    <a:pt x="873" y="6"/>
                  </a:lnTo>
                  <a:lnTo>
                    <a:pt x="946" y="13"/>
                  </a:lnTo>
                  <a:lnTo>
                    <a:pt x="1018" y="23"/>
                  </a:lnTo>
                  <a:lnTo>
                    <a:pt x="1088" y="33"/>
                  </a:lnTo>
                  <a:lnTo>
                    <a:pt x="1157" y="47"/>
                  </a:lnTo>
                  <a:lnTo>
                    <a:pt x="1225" y="62"/>
                  </a:lnTo>
                  <a:lnTo>
                    <a:pt x="1289" y="79"/>
                  </a:lnTo>
                  <a:lnTo>
                    <a:pt x="1352" y="97"/>
                  </a:lnTo>
                  <a:lnTo>
                    <a:pt x="1413" y="117"/>
                  </a:lnTo>
                  <a:lnTo>
                    <a:pt x="1472" y="138"/>
                  </a:lnTo>
                  <a:lnTo>
                    <a:pt x="1530" y="161"/>
                  </a:lnTo>
                  <a:lnTo>
                    <a:pt x="1585" y="184"/>
                  </a:lnTo>
                  <a:lnTo>
                    <a:pt x="1636" y="209"/>
                  </a:lnTo>
                  <a:lnTo>
                    <a:pt x="1685" y="236"/>
                  </a:lnTo>
                  <a:lnTo>
                    <a:pt x="1732" y="262"/>
                  </a:lnTo>
                  <a:lnTo>
                    <a:pt x="1776" y="288"/>
                  </a:lnTo>
                  <a:lnTo>
                    <a:pt x="1816" y="315"/>
                  </a:lnTo>
                  <a:lnTo>
                    <a:pt x="1854" y="343"/>
                  </a:lnTo>
                  <a:lnTo>
                    <a:pt x="1888" y="371"/>
                  </a:lnTo>
                  <a:lnTo>
                    <a:pt x="1921" y="399"/>
                  </a:lnTo>
                  <a:lnTo>
                    <a:pt x="1949" y="427"/>
                  </a:lnTo>
                  <a:lnTo>
                    <a:pt x="1974" y="455"/>
                  </a:lnTo>
                  <a:lnTo>
                    <a:pt x="1974" y="455"/>
                  </a:lnTo>
                  <a:lnTo>
                    <a:pt x="1920" y="434"/>
                  </a:lnTo>
                  <a:lnTo>
                    <a:pt x="1864" y="412"/>
                  </a:lnTo>
                  <a:lnTo>
                    <a:pt x="1804" y="394"/>
                  </a:lnTo>
                  <a:lnTo>
                    <a:pt x="1743" y="376"/>
                  </a:lnTo>
                  <a:lnTo>
                    <a:pt x="1680" y="361"/>
                  </a:lnTo>
                  <a:lnTo>
                    <a:pt x="1614" y="348"/>
                  </a:lnTo>
                  <a:lnTo>
                    <a:pt x="1548" y="338"/>
                  </a:lnTo>
                  <a:lnTo>
                    <a:pt x="1481" y="330"/>
                  </a:lnTo>
                  <a:lnTo>
                    <a:pt x="1413" y="323"/>
                  </a:lnTo>
                  <a:lnTo>
                    <a:pt x="1344" y="320"/>
                  </a:lnTo>
                  <a:lnTo>
                    <a:pt x="1273" y="321"/>
                  </a:lnTo>
                  <a:lnTo>
                    <a:pt x="1203" y="325"/>
                  </a:lnTo>
                  <a:lnTo>
                    <a:pt x="1132" y="331"/>
                  </a:lnTo>
                  <a:lnTo>
                    <a:pt x="1061" y="341"/>
                  </a:lnTo>
                  <a:lnTo>
                    <a:pt x="990" y="356"/>
                  </a:lnTo>
                  <a:lnTo>
                    <a:pt x="954" y="364"/>
                  </a:lnTo>
                  <a:lnTo>
                    <a:pt x="919" y="374"/>
                  </a:lnTo>
                  <a:lnTo>
                    <a:pt x="885" y="384"/>
                  </a:lnTo>
                  <a:lnTo>
                    <a:pt x="850" y="396"/>
                  </a:lnTo>
                  <a:lnTo>
                    <a:pt x="815" y="409"/>
                  </a:lnTo>
                  <a:lnTo>
                    <a:pt x="781" y="424"/>
                  </a:lnTo>
                  <a:lnTo>
                    <a:pt x="746" y="439"/>
                  </a:lnTo>
                  <a:lnTo>
                    <a:pt x="711" y="455"/>
                  </a:lnTo>
                  <a:lnTo>
                    <a:pt x="678" y="472"/>
                  </a:lnTo>
                  <a:lnTo>
                    <a:pt x="645" y="490"/>
                  </a:lnTo>
                  <a:lnTo>
                    <a:pt x="612" y="510"/>
                  </a:lnTo>
                  <a:lnTo>
                    <a:pt x="579" y="531"/>
                  </a:lnTo>
                  <a:lnTo>
                    <a:pt x="546" y="554"/>
                  </a:lnTo>
                  <a:lnTo>
                    <a:pt x="515" y="577"/>
                  </a:lnTo>
                  <a:lnTo>
                    <a:pt x="484" y="602"/>
                  </a:lnTo>
                  <a:lnTo>
                    <a:pt x="452" y="629"/>
                  </a:lnTo>
                  <a:lnTo>
                    <a:pt x="421" y="657"/>
                  </a:lnTo>
                  <a:lnTo>
                    <a:pt x="391" y="685"/>
                  </a:lnTo>
                  <a:lnTo>
                    <a:pt x="361" y="716"/>
                  </a:lnTo>
                  <a:lnTo>
                    <a:pt x="333" y="747"/>
                  </a:lnTo>
                  <a:lnTo>
                    <a:pt x="304" y="780"/>
                  </a:lnTo>
                  <a:lnTo>
                    <a:pt x="277" y="815"/>
                  </a:lnTo>
                  <a:lnTo>
                    <a:pt x="249" y="851"/>
                  </a:lnTo>
                  <a:lnTo>
                    <a:pt x="223" y="889"/>
                  </a:lnTo>
                  <a:lnTo>
                    <a:pt x="198" y="929"/>
                  </a:lnTo>
                  <a:lnTo>
                    <a:pt x="172" y="970"/>
                  </a:lnTo>
                  <a:lnTo>
                    <a:pt x="149" y="1012"/>
                  </a:lnTo>
                  <a:lnTo>
                    <a:pt x="124" y="1056"/>
                  </a:lnTo>
                  <a:lnTo>
                    <a:pt x="101" y="1102"/>
                  </a:lnTo>
                  <a:lnTo>
                    <a:pt x="79" y="1150"/>
                  </a:lnTo>
                  <a:lnTo>
                    <a:pt x="58" y="1198"/>
                  </a:lnTo>
                  <a:lnTo>
                    <a:pt x="38" y="1249"/>
                  </a:lnTo>
                  <a:lnTo>
                    <a:pt x="18" y="1302"/>
                  </a:lnTo>
                  <a:lnTo>
                    <a:pt x="0" y="1357"/>
                  </a:lnTo>
                  <a:lnTo>
                    <a:pt x="0" y="118"/>
                  </a:lnTo>
                  <a:lnTo>
                    <a:pt x="0" y="118"/>
                  </a:lnTo>
                  <a:close/>
                </a:path>
              </a:pathLst>
            </a:custGeom>
            <a:solidFill>
              <a:schemeClr val="accent2">
                <a:lumMod val="40000"/>
                <a:lumOff val="6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2" name="Freeform 10"/>
            <p:cNvSpPr>
              <a:spLocks/>
            </p:cNvSpPr>
            <p:nvPr userDrawn="1"/>
          </p:nvSpPr>
          <p:spPr bwMode="auto">
            <a:xfrm>
              <a:off x="1224419" y="3886199"/>
              <a:ext cx="3276599" cy="2971800"/>
            </a:xfrm>
            <a:custGeom>
              <a:avLst/>
              <a:gdLst/>
              <a:ahLst/>
              <a:cxnLst>
                <a:cxn ang="0">
                  <a:pos x="1377" y="130"/>
                </a:cxn>
                <a:cxn ang="0">
                  <a:pos x="1299" y="89"/>
                </a:cxn>
                <a:cxn ang="0">
                  <a:pos x="1220" y="56"/>
                </a:cxn>
                <a:cxn ang="0">
                  <a:pos x="1137" y="30"/>
                </a:cxn>
                <a:cxn ang="0">
                  <a:pos x="1052" y="11"/>
                </a:cxn>
                <a:cxn ang="0">
                  <a:pos x="966" y="2"/>
                </a:cxn>
                <a:cxn ang="0">
                  <a:pos x="880" y="0"/>
                </a:cxn>
                <a:cxn ang="0">
                  <a:pos x="794" y="5"/>
                </a:cxn>
                <a:cxn ang="0">
                  <a:pos x="708" y="18"/>
                </a:cxn>
                <a:cxn ang="0">
                  <a:pos x="624" y="40"/>
                </a:cxn>
                <a:cxn ang="0">
                  <a:pos x="543" y="69"/>
                </a:cxn>
                <a:cxn ang="0">
                  <a:pos x="466" y="107"/>
                </a:cxn>
                <a:cxn ang="0">
                  <a:pos x="391" y="155"/>
                </a:cxn>
                <a:cxn ang="0">
                  <a:pos x="322" y="210"/>
                </a:cxn>
                <a:cxn ang="0">
                  <a:pos x="258" y="272"/>
                </a:cxn>
                <a:cxn ang="0">
                  <a:pos x="200" y="345"/>
                </a:cxn>
                <a:cxn ang="0">
                  <a:pos x="149" y="426"/>
                </a:cxn>
                <a:cxn ang="0">
                  <a:pos x="124" y="472"/>
                </a:cxn>
                <a:cxn ang="0">
                  <a:pos x="83" y="568"/>
                </a:cxn>
                <a:cxn ang="0">
                  <a:pos x="48" y="667"/>
                </a:cxn>
                <a:cxn ang="0">
                  <a:pos x="23" y="769"/>
                </a:cxn>
                <a:cxn ang="0">
                  <a:pos x="7" y="875"/>
                </a:cxn>
                <a:cxn ang="0">
                  <a:pos x="0" y="982"/>
                </a:cxn>
                <a:cxn ang="0">
                  <a:pos x="2" y="1090"/>
                </a:cxn>
                <a:cxn ang="0">
                  <a:pos x="12" y="1200"/>
                </a:cxn>
                <a:cxn ang="0">
                  <a:pos x="31" y="1311"/>
                </a:cxn>
                <a:cxn ang="0">
                  <a:pos x="61" y="1420"/>
                </a:cxn>
                <a:cxn ang="0">
                  <a:pos x="101" y="1529"/>
                </a:cxn>
                <a:cxn ang="0">
                  <a:pos x="149" y="1636"/>
                </a:cxn>
                <a:cxn ang="0">
                  <a:pos x="206" y="1742"/>
                </a:cxn>
                <a:cxn ang="0">
                  <a:pos x="274" y="1844"/>
                </a:cxn>
                <a:cxn ang="0">
                  <a:pos x="353" y="1943"/>
                </a:cxn>
                <a:cxn ang="0">
                  <a:pos x="441" y="2039"/>
                </a:cxn>
                <a:cxn ang="0">
                  <a:pos x="2552" y="2085"/>
                </a:cxn>
                <a:cxn ang="0">
                  <a:pos x="2526" y="2070"/>
                </a:cxn>
                <a:cxn ang="0">
                  <a:pos x="2336" y="1955"/>
                </a:cxn>
                <a:cxn ang="0">
                  <a:pos x="2192" y="1860"/>
                </a:cxn>
                <a:cxn ang="0">
                  <a:pos x="2025" y="1748"/>
                </a:cxn>
                <a:cxn ang="0">
                  <a:pos x="1849" y="1619"/>
                </a:cxn>
                <a:cxn ang="0">
                  <a:pos x="1667" y="1477"/>
                </a:cxn>
                <a:cxn ang="0">
                  <a:pos x="1492" y="1326"/>
                </a:cxn>
                <a:cxn ang="0">
                  <a:pos x="1410" y="1246"/>
                </a:cxn>
                <a:cxn ang="0">
                  <a:pos x="1332" y="1167"/>
                </a:cxn>
                <a:cxn ang="0">
                  <a:pos x="1261" y="1086"/>
                </a:cxn>
                <a:cxn ang="0">
                  <a:pos x="1195" y="1004"/>
                </a:cxn>
                <a:cxn ang="0">
                  <a:pos x="1139" y="923"/>
                </a:cxn>
                <a:cxn ang="0">
                  <a:pos x="1091" y="840"/>
                </a:cxn>
                <a:cxn ang="0">
                  <a:pos x="1055" y="761"/>
                </a:cxn>
                <a:cxn ang="0">
                  <a:pos x="1030" y="680"/>
                </a:cxn>
                <a:cxn ang="0">
                  <a:pos x="1017" y="602"/>
                </a:cxn>
                <a:cxn ang="0">
                  <a:pos x="1019" y="527"/>
                </a:cxn>
                <a:cxn ang="0">
                  <a:pos x="1028" y="470"/>
                </a:cxn>
                <a:cxn ang="0">
                  <a:pos x="1040" y="434"/>
                </a:cxn>
                <a:cxn ang="0">
                  <a:pos x="1057" y="398"/>
                </a:cxn>
                <a:cxn ang="0">
                  <a:pos x="1076" y="363"/>
                </a:cxn>
                <a:cxn ang="0">
                  <a:pos x="1101" y="330"/>
                </a:cxn>
                <a:cxn ang="0">
                  <a:pos x="1131" y="295"/>
                </a:cxn>
                <a:cxn ang="0">
                  <a:pos x="1182" y="248"/>
                </a:cxn>
                <a:cxn ang="0">
                  <a:pos x="1269" y="186"/>
                </a:cxn>
                <a:cxn ang="0">
                  <a:pos x="1377" y="130"/>
                </a:cxn>
              </a:cxnLst>
              <a:rect l="0" t="0" r="r" b="b"/>
              <a:pathLst>
                <a:path w="2552" h="2085">
                  <a:moveTo>
                    <a:pt x="1377" y="130"/>
                  </a:moveTo>
                  <a:lnTo>
                    <a:pt x="1377" y="130"/>
                  </a:lnTo>
                  <a:lnTo>
                    <a:pt x="1339" y="109"/>
                  </a:lnTo>
                  <a:lnTo>
                    <a:pt x="1299" y="89"/>
                  </a:lnTo>
                  <a:lnTo>
                    <a:pt x="1260" y="73"/>
                  </a:lnTo>
                  <a:lnTo>
                    <a:pt x="1220" y="56"/>
                  </a:lnTo>
                  <a:lnTo>
                    <a:pt x="1179" y="43"/>
                  </a:lnTo>
                  <a:lnTo>
                    <a:pt x="1137" y="30"/>
                  </a:lnTo>
                  <a:lnTo>
                    <a:pt x="1094" y="20"/>
                  </a:lnTo>
                  <a:lnTo>
                    <a:pt x="1052" y="11"/>
                  </a:lnTo>
                  <a:lnTo>
                    <a:pt x="1009" y="7"/>
                  </a:lnTo>
                  <a:lnTo>
                    <a:pt x="966" y="2"/>
                  </a:lnTo>
                  <a:lnTo>
                    <a:pt x="923" y="0"/>
                  </a:lnTo>
                  <a:lnTo>
                    <a:pt x="880" y="0"/>
                  </a:lnTo>
                  <a:lnTo>
                    <a:pt x="837" y="2"/>
                  </a:lnTo>
                  <a:lnTo>
                    <a:pt x="794" y="5"/>
                  </a:lnTo>
                  <a:lnTo>
                    <a:pt x="751" y="10"/>
                  </a:lnTo>
                  <a:lnTo>
                    <a:pt x="708" y="18"/>
                  </a:lnTo>
                  <a:lnTo>
                    <a:pt x="667" y="28"/>
                  </a:lnTo>
                  <a:lnTo>
                    <a:pt x="624" y="40"/>
                  </a:lnTo>
                  <a:lnTo>
                    <a:pt x="584" y="54"/>
                  </a:lnTo>
                  <a:lnTo>
                    <a:pt x="543" y="69"/>
                  </a:lnTo>
                  <a:lnTo>
                    <a:pt x="504" y="87"/>
                  </a:lnTo>
                  <a:lnTo>
                    <a:pt x="466" y="107"/>
                  </a:lnTo>
                  <a:lnTo>
                    <a:pt x="428" y="130"/>
                  </a:lnTo>
                  <a:lnTo>
                    <a:pt x="391" y="155"/>
                  </a:lnTo>
                  <a:lnTo>
                    <a:pt x="357" y="182"/>
                  </a:lnTo>
                  <a:lnTo>
                    <a:pt x="322" y="210"/>
                  </a:lnTo>
                  <a:lnTo>
                    <a:pt x="289" y="241"/>
                  </a:lnTo>
                  <a:lnTo>
                    <a:pt x="258" y="272"/>
                  </a:lnTo>
                  <a:lnTo>
                    <a:pt x="228" y="309"/>
                  </a:lnTo>
                  <a:lnTo>
                    <a:pt x="200" y="345"/>
                  </a:lnTo>
                  <a:lnTo>
                    <a:pt x="173" y="385"/>
                  </a:lnTo>
                  <a:lnTo>
                    <a:pt x="149" y="426"/>
                  </a:lnTo>
                  <a:lnTo>
                    <a:pt x="149" y="426"/>
                  </a:lnTo>
                  <a:lnTo>
                    <a:pt x="124" y="472"/>
                  </a:lnTo>
                  <a:lnTo>
                    <a:pt x="102" y="520"/>
                  </a:lnTo>
                  <a:lnTo>
                    <a:pt x="83" y="568"/>
                  </a:lnTo>
                  <a:lnTo>
                    <a:pt x="64" y="617"/>
                  </a:lnTo>
                  <a:lnTo>
                    <a:pt x="48" y="667"/>
                  </a:lnTo>
                  <a:lnTo>
                    <a:pt x="35" y="718"/>
                  </a:lnTo>
                  <a:lnTo>
                    <a:pt x="23" y="769"/>
                  </a:lnTo>
                  <a:lnTo>
                    <a:pt x="15" y="822"/>
                  </a:lnTo>
                  <a:lnTo>
                    <a:pt x="7" y="875"/>
                  </a:lnTo>
                  <a:lnTo>
                    <a:pt x="2" y="928"/>
                  </a:lnTo>
                  <a:lnTo>
                    <a:pt x="0" y="982"/>
                  </a:lnTo>
                  <a:lnTo>
                    <a:pt x="0" y="1035"/>
                  </a:lnTo>
                  <a:lnTo>
                    <a:pt x="2" y="1090"/>
                  </a:lnTo>
                  <a:lnTo>
                    <a:pt x="5" y="1146"/>
                  </a:lnTo>
                  <a:lnTo>
                    <a:pt x="12" y="1200"/>
                  </a:lnTo>
                  <a:lnTo>
                    <a:pt x="22" y="1255"/>
                  </a:lnTo>
                  <a:lnTo>
                    <a:pt x="31" y="1311"/>
                  </a:lnTo>
                  <a:lnTo>
                    <a:pt x="46" y="1365"/>
                  </a:lnTo>
                  <a:lnTo>
                    <a:pt x="61" y="1420"/>
                  </a:lnTo>
                  <a:lnTo>
                    <a:pt x="79" y="1474"/>
                  </a:lnTo>
                  <a:lnTo>
                    <a:pt x="101" y="1529"/>
                  </a:lnTo>
                  <a:lnTo>
                    <a:pt x="124" y="1583"/>
                  </a:lnTo>
                  <a:lnTo>
                    <a:pt x="149" y="1636"/>
                  </a:lnTo>
                  <a:lnTo>
                    <a:pt x="177" y="1689"/>
                  </a:lnTo>
                  <a:lnTo>
                    <a:pt x="206" y="1742"/>
                  </a:lnTo>
                  <a:lnTo>
                    <a:pt x="239" y="1793"/>
                  </a:lnTo>
                  <a:lnTo>
                    <a:pt x="274" y="1844"/>
                  </a:lnTo>
                  <a:lnTo>
                    <a:pt x="312" y="1895"/>
                  </a:lnTo>
                  <a:lnTo>
                    <a:pt x="353" y="1943"/>
                  </a:lnTo>
                  <a:lnTo>
                    <a:pt x="396" y="1993"/>
                  </a:lnTo>
                  <a:lnTo>
                    <a:pt x="441" y="2039"/>
                  </a:lnTo>
                  <a:lnTo>
                    <a:pt x="489" y="2085"/>
                  </a:lnTo>
                  <a:lnTo>
                    <a:pt x="2552" y="2085"/>
                  </a:lnTo>
                  <a:lnTo>
                    <a:pt x="2552" y="2085"/>
                  </a:lnTo>
                  <a:lnTo>
                    <a:pt x="2526" y="2070"/>
                  </a:lnTo>
                  <a:lnTo>
                    <a:pt x="2450" y="2026"/>
                  </a:lnTo>
                  <a:lnTo>
                    <a:pt x="2336" y="1955"/>
                  </a:lnTo>
                  <a:lnTo>
                    <a:pt x="2266" y="1910"/>
                  </a:lnTo>
                  <a:lnTo>
                    <a:pt x="2192" y="1860"/>
                  </a:lnTo>
                  <a:lnTo>
                    <a:pt x="2111" y="1808"/>
                  </a:lnTo>
                  <a:lnTo>
                    <a:pt x="2025" y="1748"/>
                  </a:lnTo>
                  <a:lnTo>
                    <a:pt x="1938" y="1685"/>
                  </a:lnTo>
                  <a:lnTo>
                    <a:pt x="1849" y="1619"/>
                  </a:lnTo>
                  <a:lnTo>
                    <a:pt x="1758" y="1550"/>
                  </a:lnTo>
                  <a:lnTo>
                    <a:pt x="1667" y="1477"/>
                  </a:lnTo>
                  <a:lnTo>
                    <a:pt x="1578" y="1403"/>
                  </a:lnTo>
                  <a:lnTo>
                    <a:pt x="1492" y="1326"/>
                  </a:lnTo>
                  <a:lnTo>
                    <a:pt x="1451" y="1286"/>
                  </a:lnTo>
                  <a:lnTo>
                    <a:pt x="1410" y="1246"/>
                  </a:lnTo>
                  <a:lnTo>
                    <a:pt x="1370" y="1207"/>
                  </a:lnTo>
                  <a:lnTo>
                    <a:pt x="1332" y="1167"/>
                  </a:lnTo>
                  <a:lnTo>
                    <a:pt x="1296" y="1126"/>
                  </a:lnTo>
                  <a:lnTo>
                    <a:pt x="1261" y="1086"/>
                  </a:lnTo>
                  <a:lnTo>
                    <a:pt x="1227" y="1045"/>
                  </a:lnTo>
                  <a:lnTo>
                    <a:pt x="1195" y="1004"/>
                  </a:lnTo>
                  <a:lnTo>
                    <a:pt x="1167" y="962"/>
                  </a:lnTo>
                  <a:lnTo>
                    <a:pt x="1139" y="923"/>
                  </a:lnTo>
                  <a:lnTo>
                    <a:pt x="1114" y="881"/>
                  </a:lnTo>
                  <a:lnTo>
                    <a:pt x="1091" y="840"/>
                  </a:lnTo>
                  <a:lnTo>
                    <a:pt x="1071" y="801"/>
                  </a:lnTo>
                  <a:lnTo>
                    <a:pt x="1055" y="761"/>
                  </a:lnTo>
                  <a:lnTo>
                    <a:pt x="1042" y="720"/>
                  </a:lnTo>
                  <a:lnTo>
                    <a:pt x="1030" y="680"/>
                  </a:lnTo>
                  <a:lnTo>
                    <a:pt x="1022" y="642"/>
                  </a:lnTo>
                  <a:lnTo>
                    <a:pt x="1017" y="602"/>
                  </a:lnTo>
                  <a:lnTo>
                    <a:pt x="1015" y="565"/>
                  </a:lnTo>
                  <a:lnTo>
                    <a:pt x="1019" y="527"/>
                  </a:lnTo>
                  <a:lnTo>
                    <a:pt x="1023" y="489"/>
                  </a:lnTo>
                  <a:lnTo>
                    <a:pt x="1028" y="470"/>
                  </a:lnTo>
                  <a:lnTo>
                    <a:pt x="1033" y="452"/>
                  </a:lnTo>
                  <a:lnTo>
                    <a:pt x="1040" y="434"/>
                  </a:lnTo>
                  <a:lnTo>
                    <a:pt x="1048" y="416"/>
                  </a:lnTo>
                  <a:lnTo>
                    <a:pt x="1057" y="398"/>
                  </a:lnTo>
                  <a:lnTo>
                    <a:pt x="1066" y="381"/>
                  </a:lnTo>
                  <a:lnTo>
                    <a:pt x="1076" y="363"/>
                  </a:lnTo>
                  <a:lnTo>
                    <a:pt x="1088" y="347"/>
                  </a:lnTo>
                  <a:lnTo>
                    <a:pt x="1101" y="330"/>
                  </a:lnTo>
                  <a:lnTo>
                    <a:pt x="1116" y="312"/>
                  </a:lnTo>
                  <a:lnTo>
                    <a:pt x="1131" y="295"/>
                  </a:lnTo>
                  <a:lnTo>
                    <a:pt x="1147" y="281"/>
                  </a:lnTo>
                  <a:lnTo>
                    <a:pt x="1182" y="248"/>
                  </a:lnTo>
                  <a:lnTo>
                    <a:pt x="1223" y="216"/>
                  </a:lnTo>
                  <a:lnTo>
                    <a:pt x="1269" y="186"/>
                  </a:lnTo>
                  <a:lnTo>
                    <a:pt x="1321" y="158"/>
                  </a:lnTo>
                  <a:lnTo>
                    <a:pt x="1377" y="130"/>
                  </a:lnTo>
                  <a:lnTo>
                    <a:pt x="1377" y="130"/>
                  </a:lnTo>
                  <a:close/>
                </a:path>
              </a:pathLst>
            </a:custGeom>
            <a:solidFill>
              <a:schemeClr val="bg1">
                <a:lumMod val="95000"/>
                <a:alpha val="34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3" name="Freeform 11"/>
            <p:cNvSpPr>
              <a:spLocks/>
            </p:cNvSpPr>
            <p:nvPr userDrawn="1"/>
          </p:nvSpPr>
          <p:spPr bwMode="auto">
            <a:xfrm>
              <a:off x="876758" y="3994150"/>
              <a:ext cx="1719262" cy="2863850"/>
            </a:xfrm>
            <a:custGeom>
              <a:avLst/>
              <a:gdLst/>
              <a:ahLst/>
              <a:cxnLst>
                <a:cxn ang="0">
                  <a:pos x="99" y="1804"/>
                </a:cxn>
                <a:cxn ang="0">
                  <a:pos x="57" y="1647"/>
                </a:cxn>
                <a:cxn ang="0">
                  <a:pos x="29" y="1492"/>
                </a:cxn>
                <a:cxn ang="0">
                  <a:pos x="10" y="1342"/>
                </a:cxn>
                <a:cxn ang="0">
                  <a:pos x="1" y="1195"/>
                </a:cxn>
                <a:cxn ang="0">
                  <a:pos x="1" y="1054"/>
                </a:cxn>
                <a:cxn ang="0">
                  <a:pos x="10" y="919"/>
                </a:cxn>
                <a:cxn ang="0">
                  <a:pos x="26" y="790"/>
                </a:cxn>
                <a:cxn ang="0">
                  <a:pos x="49" y="667"/>
                </a:cxn>
                <a:cxn ang="0">
                  <a:pos x="81" y="553"/>
                </a:cxn>
                <a:cxn ang="0">
                  <a:pos x="117" y="445"/>
                </a:cxn>
                <a:cxn ang="0">
                  <a:pos x="158" y="346"/>
                </a:cxn>
                <a:cxn ang="0">
                  <a:pos x="203" y="255"/>
                </a:cxn>
                <a:cxn ang="0">
                  <a:pos x="254" y="176"/>
                </a:cxn>
                <a:cxn ang="0">
                  <a:pos x="307" y="105"/>
                </a:cxn>
                <a:cxn ang="0">
                  <a:pos x="363" y="47"/>
                </a:cxn>
                <a:cxn ang="0">
                  <a:pos x="421" y="0"/>
                </a:cxn>
                <a:cxn ang="0">
                  <a:pos x="383" y="57"/>
                </a:cxn>
                <a:cxn ang="0">
                  <a:pos x="317" y="176"/>
                </a:cxn>
                <a:cxn ang="0">
                  <a:pos x="265" y="298"/>
                </a:cxn>
                <a:cxn ang="0">
                  <a:pos x="226" y="421"/>
                </a:cxn>
                <a:cxn ang="0">
                  <a:pos x="201" y="544"/>
                </a:cxn>
                <a:cxn ang="0">
                  <a:pos x="188" y="667"/>
                </a:cxn>
                <a:cxn ang="0">
                  <a:pos x="186" y="789"/>
                </a:cxn>
                <a:cxn ang="0">
                  <a:pos x="196" y="911"/>
                </a:cxn>
                <a:cxn ang="0">
                  <a:pos x="219" y="1030"/>
                </a:cxn>
                <a:cxn ang="0">
                  <a:pos x="252" y="1147"/>
                </a:cxn>
                <a:cxn ang="0">
                  <a:pos x="297" y="1261"/>
                </a:cxn>
                <a:cxn ang="0">
                  <a:pos x="351" y="1371"/>
                </a:cxn>
                <a:cxn ang="0">
                  <a:pos x="416" y="1477"/>
                </a:cxn>
                <a:cxn ang="0">
                  <a:pos x="492" y="1578"/>
                </a:cxn>
                <a:cxn ang="0">
                  <a:pos x="576" y="1674"/>
                </a:cxn>
                <a:cxn ang="0">
                  <a:pos x="668" y="1763"/>
                </a:cxn>
                <a:cxn ang="0">
                  <a:pos x="99" y="1804"/>
                </a:cxn>
              </a:cxnLst>
              <a:rect l="0" t="0" r="r" b="b"/>
              <a:pathLst>
                <a:path w="718" h="1804">
                  <a:moveTo>
                    <a:pt x="99" y="1804"/>
                  </a:moveTo>
                  <a:lnTo>
                    <a:pt x="99" y="1804"/>
                  </a:lnTo>
                  <a:lnTo>
                    <a:pt x="77" y="1725"/>
                  </a:lnTo>
                  <a:lnTo>
                    <a:pt x="57" y="1647"/>
                  </a:lnTo>
                  <a:lnTo>
                    <a:pt x="43" y="1570"/>
                  </a:lnTo>
                  <a:lnTo>
                    <a:pt x="29" y="1492"/>
                  </a:lnTo>
                  <a:lnTo>
                    <a:pt x="18" y="1416"/>
                  </a:lnTo>
                  <a:lnTo>
                    <a:pt x="10" y="1342"/>
                  </a:lnTo>
                  <a:lnTo>
                    <a:pt x="5" y="1267"/>
                  </a:lnTo>
                  <a:lnTo>
                    <a:pt x="1" y="1195"/>
                  </a:lnTo>
                  <a:lnTo>
                    <a:pt x="0" y="1124"/>
                  </a:lnTo>
                  <a:lnTo>
                    <a:pt x="1" y="1054"/>
                  </a:lnTo>
                  <a:lnTo>
                    <a:pt x="5" y="987"/>
                  </a:lnTo>
                  <a:lnTo>
                    <a:pt x="10" y="919"/>
                  </a:lnTo>
                  <a:lnTo>
                    <a:pt x="18" y="853"/>
                  </a:lnTo>
                  <a:lnTo>
                    <a:pt x="26" y="790"/>
                  </a:lnTo>
                  <a:lnTo>
                    <a:pt x="38" y="728"/>
                  </a:lnTo>
                  <a:lnTo>
                    <a:pt x="49" y="667"/>
                  </a:lnTo>
                  <a:lnTo>
                    <a:pt x="64" y="609"/>
                  </a:lnTo>
                  <a:lnTo>
                    <a:pt x="81" y="553"/>
                  </a:lnTo>
                  <a:lnTo>
                    <a:pt x="97" y="496"/>
                  </a:lnTo>
                  <a:lnTo>
                    <a:pt x="117" y="445"/>
                  </a:lnTo>
                  <a:lnTo>
                    <a:pt x="137" y="394"/>
                  </a:lnTo>
                  <a:lnTo>
                    <a:pt x="158" y="346"/>
                  </a:lnTo>
                  <a:lnTo>
                    <a:pt x="180" y="300"/>
                  </a:lnTo>
                  <a:lnTo>
                    <a:pt x="203" y="255"/>
                  </a:lnTo>
                  <a:lnTo>
                    <a:pt x="227" y="214"/>
                  </a:lnTo>
                  <a:lnTo>
                    <a:pt x="254" y="176"/>
                  </a:lnTo>
                  <a:lnTo>
                    <a:pt x="280" y="140"/>
                  </a:lnTo>
                  <a:lnTo>
                    <a:pt x="307" y="105"/>
                  </a:lnTo>
                  <a:lnTo>
                    <a:pt x="335" y="76"/>
                  </a:lnTo>
                  <a:lnTo>
                    <a:pt x="363" y="47"/>
                  </a:lnTo>
                  <a:lnTo>
                    <a:pt x="391" y="21"/>
                  </a:lnTo>
                  <a:lnTo>
                    <a:pt x="421" y="0"/>
                  </a:lnTo>
                  <a:lnTo>
                    <a:pt x="421" y="0"/>
                  </a:lnTo>
                  <a:lnTo>
                    <a:pt x="383" y="57"/>
                  </a:lnTo>
                  <a:lnTo>
                    <a:pt x="348" y="117"/>
                  </a:lnTo>
                  <a:lnTo>
                    <a:pt x="317" y="176"/>
                  </a:lnTo>
                  <a:lnTo>
                    <a:pt x="289" y="237"/>
                  </a:lnTo>
                  <a:lnTo>
                    <a:pt x="265" y="298"/>
                  </a:lnTo>
                  <a:lnTo>
                    <a:pt x="244" y="359"/>
                  </a:lnTo>
                  <a:lnTo>
                    <a:pt x="226" y="421"/>
                  </a:lnTo>
                  <a:lnTo>
                    <a:pt x="213" y="482"/>
                  </a:lnTo>
                  <a:lnTo>
                    <a:pt x="201" y="544"/>
                  </a:lnTo>
                  <a:lnTo>
                    <a:pt x="193" y="605"/>
                  </a:lnTo>
                  <a:lnTo>
                    <a:pt x="188" y="667"/>
                  </a:lnTo>
                  <a:lnTo>
                    <a:pt x="185" y="728"/>
                  </a:lnTo>
                  <a:lnTo>
                    <a:pt x="186" y="789"/>
                  </a:lnTo>
                  <a:lnTo>
                    <a:pt x="189" y="850"/>
                  </a:lnTo>
                  <a:lnTo>
                    <a:pt x="196" y="911"/>
                  </a:lnTo>
                  <a:lnTo>
                    <a:pt x="206" y="970"/>
                  </a:lnTo>
                  <a:lnTo>
                    <a:pt x="219" y="1030"/>
                  </a:lnTo>
                  <a:lnTo>
                    <a:pt x="234" y="1089"/>
                  </a:lnTo>
                  <a:lnTo>
                    <a:pt x="252" y="1147"/>
                  </a:lnTo>
                  <a:lnTo>
                    <a:pt x="274" y="1205"/>
                  </a:lnTo>
                  <a:lnTo>
                    <a:pt x="297" y="1261"/>
                  </a:lnTo>
                  <a:lnTo>
                    <a:pt x="323" y="1317"/>
                  </a:lnTo>
                  <a:lnTo>
                    <a:pt x="351" y="1371"/>
                  </a:lnTo>
                  <a:lnTo>
                    <a:pt x="383" y="1424"/>
                  </a:lnTo>
                  <a:lnTo>
                    <a:pt x="416" y="1477"/>
                  </a:lnTo>
                  <a:lnTo>
                    <a:pt x="452" y="1528"/>
                  </a:lnTo>
                  <a:lnTo>
                    <a:pt x="492" y="1578"/>
                  </a:lnTo>
                  <a:lnTo>
                    <a:pt x="531" y="1626"/>
                  </a:lnTo>
                  <a:lnTo>
                    <a:pt x="576" y="1674"/>
                  </a:lnTo>
                  <a:lnTo>
                    <a:pt x="620" y="1718"/>
                  </a:lnTo>
                  <a:lnTo>
                    <a:pt x="668" y="1763"/>
                  </a:lnTo>
                  <a:lnTo>
                    <a:pt x="718" y="1804"/>
                  </a:lnTo>
                  <a:lnTo>
                    <a:pt x="99" y="1804"/>
                  </a:lnTo>
                  <a:lnTo>
                    <a:pt x="99" y="1804"/>
                  </a:lnTo>
                  <a:close/>
                </a:path>
              </a:pathLst>
            </a:custGeom>
            <a:solidFill>
              <a:schemeClr val="accent2">
                <a:lumMod val="60000"/>
                <a:lumOff val="40000"/>
                <a:alpha val="37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47" name="Freeform 46"/>
          <p:cNvSpPr>
            <a:spLocks/>
          </p:cNvSpPr>
          <p:nvPr userDrawn="1"/>
        </p:nvSpPr>
        <p:spPr bwMode="auto">
          <a:xfrm>
            <a:off x="7543800" y="0"/>
            <a:ext cx="1600201" cy="2209800"/>
          </a:xfrm>
          <a:custGeom>
            <a:avLst/>
            <a:gdLst/>
            <a:ahLst/>
            <a:cxnLst>
              <a:cxn ang="0">
                <a:pos x="0" y="0"/>
              </a:cxn>
              <a:cxn ang="0">
                <a:pos x="1432" y="0"/>
              </a:cxn>
              <a:cxn ang="0">
                <a:pos x="1432" y="3492"/>
              </a:cxn>
              <a:cxn ang="0">
                <a:pos x="1419" y="3252"/>
              </a:cxn>
              <a:cxn ang="0">
                <a:pos x="1406" y="3024"/>
              </a:cxn>
              <a:cxn ang="0">
                <a:pos x="1393" y="2807"/>
              </a:cxn>
              <a:cxn ang="0">
                <a:pos x="1379" y="2601"/>
              </a:cxn>
              <a:cxn ang="0">
                <a:pos x="1364" y="2407"/>
              </a:cxn>
              <a:cxn ang="0">
                <a:pos x="1348" y="2222"/>
              </a:cxn>
              <a:cxn ang="0">
                <a:pos x="1330" y="2047"/>
              </a:cxn>
              <a:cxn ang="0">
                <a:pos x="1311" y="1881"/>
              </a:cxn>
              <a:cxn ang="0">
                <a:pos x="1291" y="1726"/>
              </a:cxn>
              <a:cxn ang="0">
                <a:pos x="1268" y="1580"/>
              </a:cxn>
              <a:cxn ang="0">
                <a:pos x="1245" y="1442"/>
              </a:cxn>
              <a:cxn ang="0">
                <a:pos x="1218" y="1313"/>
              </a:cxn>
              <a:cxn ang="0">
                <a:pos x="1190" y="1192"/>
              </a:cxn>
              <a:cxn ang="0">
                <a:pos x="1158" y="1078"/>
              </a:cxn>
              <a:cxn ang="0">
                <a:pos x="1125" y="973"/>
              </a:cxn>
              <a:cxn ang="0">
                <a:pos x="1089" y="873"/>
              </a:cxn>
              <a:cxn ang="0">
                <a:pos x="1049" y="781"/>
              </a:cxn>
              <a:cxn ang="0">
                <a:pos x="1007" y="696"/>
              </a:cxn>
              <a:cxn ang="0">
                <a:pos x="962" y="617"/>
              </a:cxn>
              <a:cxn ang="0">
                <a:pos x="913" y="544"/>
              </a:cxn>
              <a:cxn ang="0">
                <a:pos x="860" y="475"/>
              </a:cxn>
              <a:cxn ang="0">
                <a:pos x="804" y="413"/>
              </a:cxn>
              <a:cxn ang="0">
                <a:pos x="744" y="354"/>
              </a:cxn>
              <a:cxn ang="0">
                <a:pos x="680" y="301"/>
              </a:cxn>
              <a:cxn ang="0">
                <a:pos x="611" y="252"/>
              </a:cxn>
              <a:cxn ang="0">
                <a:pos x="539" y="206"/>
              </a:cxn>
              <a:cxn ang="0">
                <a:pos x="461" y="165"/>
              </a:cxn>
              <a:cxn ang="0">
                <a:pos x="379" y="128"/>
              </a:cxn>
              <a:cxn ang="0">
                <a:pos x="292" y="92"/>
              </a:cxn>
              <a:cxn ang="0">
                <a:pos x="200" y="59"/>
              </a:cxn>
              <a:cxn ang="0">
                <a:pos x="103" y="28"/>
              </a:cxn>
              <a:cxn ang="0">
                <a:pos x="0" y="0"/>
              </a:cxn>
            </a:cxnLst>
            <a:rect l="0" t="0" r="r" b="b"/>
            <a:pathLst>
              <a:path w="1432" h="3492">
                <a:moveTo>
                  <a:pt x="0" y="0"/>
                </a:moveTo>
                <a:lnTo>
                  <a:pt x="1432" y="0"/>
                </a:lnTo>
                <a:lnTo>
                  <a:pt x="1432" y="3492"/>
                </a:lnTo>
                <a:lnTo>
                  <a:pt x="1419" y="3252"/>
                </a:lnTo>
                <a:lnTo>
                  <a:pt x="1406" y="3024"/>
                </a:lnTo>
                <a:lnTo>
                  <a:pt x="1393" y="2807"/>
                </a:lnTo>
                <a:lnTo>
                  <a:pt x="1379" y="2601"/>
                </a:lnTo>
                <a:lnTo>
                  <a:pt x="1364" y="2407"/>
                </a:lnTo>
                <a:lnTo>
                  <a:pt x="1348" y="2222"/>
                </a:lnTo>
                <a:lnTo>
                  <a:pt x="1330" y="2047"/>
                </a:lnTo>
                <a:lnTo>
                  <a:pt x="1311" y="1881"/>
                </a:lnTo>
                <a:lnTo>
                  <a:pt x="1291" y="1726"/>
                </a:lnTo>
                <a:lnTo>
                  <a:pt x="1268" y="1580"/>
                </a:lnTo>
                <a:lnTo>
                  <a:pt x="1245" y="1442"/>
                </a:lnTo>
                <a:lnTo>
                  <a:pt x="1218" y="1313"/>
                </a:lnTo>
                <a:lnTo>
                  <a:pt x="1190" y="1192"/>
                </a:lnTo>
                <a:lnTo>
                  <a:pt x="1158" y="1078"/>
                </a:lnTo>
                <a:lnTo>
                  <a:pt x="1125" y="973"/>
                </a:lnTo>
                <a:lnTo>
                  <a:pt x="1089" y="873"/>
                </a:lnTo>
                <a:lnTo>
                  <a:pt x="1049" y="781"/>
                </a:lnTo>
                <a:lnTo>
                  <a:pt x="1007" y="696"/>
                </a:lnTo>
                <a:lnTo>
                  <a:pt x="962" y="617"/>
                </a:lnTo>
                <a:lnTo>
                  <a:pt x="913" y="544"/>
                </a:lnTo>
                <a:lnTo>
                  <a:pt x="860" y="475"/>
                </a:lnTo>
                <a:lnTo>
                  <a:pt x="804" y="413"/>
                </a:lnTo>
                <a:lnTo>
                  <a:pt x="744" y="354"/>
                </a:lnTo>
                <a:lnTo>
                  <a:pt x="680" y="301"/>
                </a:lnTo>
                <a:lnTo>
                  <a:pt x="611" y="252"/>
                </a:lnTo>
                <a:lnTo>
                  <a:pt x="539" y="206"/>
                </a:lnTo>
                <a:lnTo>
                  <a:pt x="461" y="165"/>
                </a:lnTo>
                <a:lnTo>
                  <a:pt x="379" y="128"/>
                </a:lnTo>
                <a:lnTo>
                  <a:pt x="292" y="92"/>
                </a:lnTo>
                <a:lnTo>
                  <a:pt x="200" y="59"/>
                </a:lnTo>
                <a:lnTo>
                  <a:pt x="103" y="28"/>
                </a:lnTo>
                <a:lnTo>
                  <a:pt x="0" y="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userDrawn="1">
            <p:ph type="ctrTitle"/>
          </p:nvPr>
        </p:nvSpPr>
        <p:spPr>
          <a:xfrm>
            <a:off x="990600" y="1116449"/>
            <a:ext cx="6858000" cy="707886"/>
          </a:xfrm>
        </p:spPr>
        <p:txBody>
          <a:bodyPr wrap="square">
            <a:spAutoFit/>
          </a:bodyPr>
          <a:lstStyle>
            <a:lvl1pPr algn="r">
              <a:defRPr sz="4000">
                <a:solidFill>
                  <a:schemeClr val="accent2">
                    <a:lumMod val="75000"/>
                  </a:schemeClr>
                </a:solidFill>
              </a:defRPr>
            </a:lvl1pPr>
          </a:lstStyle>
          <a:p>
            <a:r>
              <a:rPr lang="en-US"/>
              <a:t>Click to edit Master title style</a:t>
            </a:r>
            <a:endParaRPr lang="en-US" dirty="0"/>
          </a:p>
        </p:txBody>
      </p:sp>
      <p:sp>
        <p:nvSpPr>
          <p:cNvPr id="3" name="Subtitle 2"/>
          <p:cNvSpPr>
            <a:spLocks noGrp="1"/>
          </p:cNvSpPr>
          <p:nvPr userDrawn="1">
            <p:ph type="subTitle" idx="1"/>
          </p:nvPr>
        </p:nvSpPr>
        <p:spPr>
          <a:xfrm>
            <a:off x="990600" y="1900535"/>
            <a:ext cx="6858000" cy="461665"/>
          </a:xfrm>
        </p:spPr>
        <p:txBody>
          <a:bodyPr wrap="square">
            <a:spAutoFit/>
          </a:bodyPr>
          <a:lstStyle>
            <a:lvl1pPr marL="0" indent="0" algn="r">
              <a:buNone/>
              <a:defRPr sz="2400">
                <a:solidFill>
                  <a:schemeClr val="accent1">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userDrawn="1">
            <p:ph type="dt" sz="half" idx="10"/>
          </p:nvPr>
        </p:nvSpPr>
        <p:spPr/>
        <p:txBody>
          <a:bodyPr/>
          <a:lstStyle/>
          <a:p>
            <a:fld id="{B16C6146-E59A-4063-97B7-A37522EBDAB7}" type="datetime1">
              <a:rPr lang="en-US" smtClean="0"/>
              <a:pPr/>
              <a:t>10/6/2025</a:t>
            </a:fld>
            <a:endParaRPr lang="en-US" dirty="0"/>
          </a:p>
        </p:txBody>
      </p:sp>
      <p:sp>
        <p:nvSpPr>
          <p:cNvPr id="5" name="Footer Placeholder 4"/>
          <p:cNvSpPr>
            <a:spLocks noGrp="1"/>
          </p:cNvSpPr>
          <p:nvPr userDrawn="1">
            <p:ph type="ftr" sz="quarter" idx="11"/>
          </p:nvPr>
        </p:nvSpPr>
        <p:spPr/>
        <p:txBody>
          <a:bodyPr/>
          <a:lstStyle/>
          <a:p>
            <a:endParaRPr lang="en-US" dirty="0"/>
          </a:p>
        </p:txBody>
      </p:sp>
      <p:sp>
        <p:nvSpPr>
          <p:cNvPr id="6" name="Slide Number Placeholder 5"/>
          <p:cNvSpPr>
            <a:spLocks noGrp="1"/>
          </p:cNvSpPr>
          <p:nvPr userDrawn="1">
            <p:ph type="sldNum" sz="quarter" idx="12"/>
          </p:nvPr>
        </p:nvSpPr>
        <p:spPr/>
        <p:txBody>
          <a:bodyPr/>
          <a:lstStyle/>
          <a:p>
            <a:fld id="{C238F03A-58E1-4ECA-9024-348A9A81A53D}"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093287-434E-453F-9ABC-71B51E52BF02}" type="datetime1">
              <a:rPr lang="en-US" smtClean="0"/>
              <a:pPr/>
              <a:t>10/6/2025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38F03A-58E1-4ECA-9024-348A9A81A53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E54C1C3-4F53-4C07-B1BF-C2A791A83441}" type="datetime1">
              <a:rPr lang="en-US" smtClean="0"/>
              <a:pPr/>
              <a:t>10/6/2025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38F03A-58E1-4ECA-9024-348A9A81A53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C0E9A2-C0DD-4D10-8E69-1C409C813B01}" type="datetime1">
              <a:rPr lang="en-US" smtClean="0"/>
              <a:pPr/>
              <a:t>10/6/2025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38F03A-58E1-4ECA-9024-348A9A81A53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4929EC-2AE5-44FA-9399-C36F2518F3D1}" type="datetime1">
              <a:rPr lang="en-US" smtClean="0"/>
              <a:pPr/>
              <a:t>10/6/2025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38F03A-58E1-4ECA-9024-348A9A81A53D}"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4052F4E-7640-4CD3-858A-C19F93A27A26}" type="datetime1">
              <a:rPr lang="en-US" smtClean="0"/>
              <a:pPr/>
              <a:t>10/6/2025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238F03A-58E1-4ECA-9024-348A9A81A53D}"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8375FFE-BB74-4412-AC90-22FA614C649B}" type="datetime1">
              <a:rPr lang="en-US" smtClean="0"/>
              <a:pPr/>
              <a:t>10/6/2025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238F03A-58E1-4ECA-9024-348A9A81A53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5BDCFB8-269F-4E69-B46A-AD65CCD87D53}" type="datetime1">
              <a:rPr lang="en-US" smtClean="0"/>
              <a:pPr/>
              <a:t>10/6/2025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238F03A-58E1-4ECA-9024-348A9A81A53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A8E616-5A7C-41A8-B494-C585FD5777FF}" type="datetime1">
              <a:rPr lang="en-US" smtClean="0"/>
              <a:pPr/>
              <a:t>10/6/2025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BE4863-C756-4935-934F-F185909A55FC}" type="datetime1">
              <a:rPr lang="en-US" smtClean="0"/>
              <a:pPr/>
              <a:t>10/6/2025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238F03A-58E1-4ECA-9024-348A9A81A53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D683650-5287-43F7-B2F6-FF55B8A21879}" type="datetime1">
              <a:rPr lang="en-US" smtClean="0"/>
              <a:pPr/>
              <a:t>10/6/2025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238F03A-58E1-4ECA-9024-348A9A81A53D}"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9F11B5-7160-4EF6-A2BC-C917EC1521CE}" type="datetime1">
              <a:rPr lang="en-US" smtClean="0"/>
              <a:pPr/>
              <a:t>10/6/2025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grpSp>
        <p:nvGrpSpPr>
          <p:cNvPr id="33" name="Group 32"/>
          <p:cNvGrpSpPr/>
          <p:nvPr/>
        </p:nvGrpSpPr>
        <p:grpSpPr>
          <a:xfrm>
            <a:off x="0" y="0"/>
            <a:ext cx="9144001" cy="6858000"/>
            <a:chOff x="0" y="0"/>
            <a:chExt cx="9144001" cy="6858000"/>
          </a:xfrm>
        </p:grpSpPr>
        <p:sp>
          <p:nvSpPr>
            <p:cNvPr id="8" name="Rectangle 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a:spLocks/>
            </p:cNvSpPr>
            <p:nvPr userDrawn="1"/>
          </p:nvSpPr>
          <p:spPr bwMode="auto">
            <a:xfrm>
              <a:off x="7543800" y="0"/>
              <a:ext cx="1600201" cy="2209800"/>
            </a:xfrm>
            <a:custGeom>
              <a:avLst/>
              <a:gdLst/>
              <a:ahLst/>
              <a:cxnLst>
                <a:cxn ang="0">
                  <a:pos x="0" y="0"/>
                </a:cxn>
                <a:cxn ang="0">
                  <a:pos x="1432" y="0"/>
                </a:cxn>
                <a:cxn ang="0">
                  <a:pos x="1432" y="3492"/>
                </a:cxn>
                <a:cxn ang="0">
                  <a:pos x="1419" y="3252"/>
                </a:cxn>
                <a:cxn ang="0">
                  <a:pos x="1406" y="3024"/>
                </a:cxn>
                <a:cxn ang="0">
                  <a:pos x="1393" y="2807"/>
                </a:cxn>
                <a:cxn ang="0">
                  <a:pos x="1379" y="2601"/>
                </a:cxn>
                <a:cxn ang="0">
                  <a:pos x="1364" y="2407"/>
                </a:cxn>
                <a:cxn ang="0">
                  <a:pos x="1348" y="2222"/>
                </a:cxn>
                <a:cxn ang="0">
                  <a:pos x="1330" y="2047"/>
                </a:cxn>
                <a:cxn ang="0">
                  <a:pos x="1311" y="1881"/>
                </a:cxn>
                <a:cxn ang="0">
                  <a:pos x="1291" y="1726"/>
                </a:cxn>
                <a:cxn ang="0">
                  <a:pos x="1268" y="1580"/>
                </a:cxn>
                <a:cxn ang="0">
                  <a:pos x="1245" y="1442"/>
                </a:cxn>
                <a:cxn ang="0">
                  <a:pos x="1218" y="1313"/>
                </a:cxn>
                <a:cxn ang="0">
                  <a:pos x="1190" y="1192"/>
                </a:cxn>
                <a:cxn ang="0">
                  <a:pos x="1158" y="1078"/>
                </a:cxn>
                <a:cxn ang="0">
                  <a:pos x="1125" y="973"/>
                </a:cxn>
                <a:cxn ang="0">
                  <a:pos x="1089" y="873"/>
                </a:cxn>
                <a:cxn ang="0">
                  <a:pos x="1049" y="781"/>
                </a:cxn>
                <a:cxn ang="0">
                  <a:pos x="1007" y="696"/>
                </a:cxn>
                <a:cxn ang="0">
                  <a:pos x="962" y="617"/>
                </a:cxn>
                <a:cxn ang="0">
                  <a:pos x="913" y="544"/>
                </a:cxn>
                <a:cxn ang="0">
                  <a:pos x="860" y="475"/>
                </a:cxn>
                <a:cxn ang="0">
                  <a:pos x="804" y="413"/>
                </a:cxn>
                <a:cxn ang="0">
                  <a:pos x="744" y="354"/>
                </a:cxn>
                <a:cxn ang="0">
                  <a:pos x="680" y="301"/>
                </a:cxn>
                <a:cxn ang="0">
                  <a:pos x="611" y="252"/>
                </a:cxn>
                <a:cxn ang="0">
                  <a:pos x="539" y="206"/>
                </a:cxn>
                <a:cxn ang="0">
                  <a:pos x="461" y="165"/>
                </a:cxn>
                <a:cxn ang="0">
                  <a:pos x="379" y="128"/>
                </a:cxn>
                <a:cxn ang="0">
                  <a:pos x="292" y="92"/>
                </a:cxn>
                <a:cxn ang="0">
                  <a:pos x="200" y="59"/>
                </a:cxn>
                <a:cxn ang="0">
                  <a:pos x="103" y="28"/>
                </a:cxn>
                <a:cxn ang="0">
                  <a:pos x="0" y="0"/>
                </a:cxn>
              </a:cxnLst>
              <a:rect l="0" t="0" r="r" b="b"/>
              <a:pathLst>
                <a:path w="1432" h="3492">
                  <a:moveTo>
                    <a:pt x="0" y="0"/>
                  </a:moveTo>
                  <a:lnTo>
                    <a:pt x="1432" y="0"/>
                  </a:lnTo>
                  <a:lnTo>
                    <a:pt x="1432" y="3492"/>
                  </a:lnTo>
                  <a:lnTo>
                    <a:pt x="1419" y="3252"/>
                  </a:lnTo>
                  <a:lnTo>
                    <a:pt x="1406" y="3024"/>
                  </a:lnTo>
                  <a:lnTo>
                    <a:pt x="1393" y="2807"/>
                  </a:lnTo>
                  <a:lnTo>
                    <a:pt x="1379" y="2601"/>
                  </a:lnTo>
                  <a:lnTo>
                    <a:pt x="1364" y="2407"/>
                  </a:lnTo>
                  <a:lnTo>
                    <a:pt x="1348" y="2222"/>
                  </a:lnTo>
                  <a:lnTo>
                    <a:pt x="1330" y="2047"/>
                  </a:lnTo>
                  <a:lnTo>
                    <a:pt x="1311" y="1881"/>
                  </a:lnTo>
                  <a:lnTo>
                    <a:pt x="1291" y="1726"/>
                  </a:lnTo>
                  <a:lnTo>
                    <a:pt x="1268" y="1580"/>
                  </a:lnTo>
                  <a:lnTo>
                    <a:pt x="1245" y="1442"/>
                  </a:lnTo>
                  <a:lnTo>
                    <a:pt x="1218" y="1313"/>
                  </a:lnTo>
                  <a:lnTo>
                    <a:pt x="1190" y="1192"/>
                  </a:lnTo>
                  <a:lnTo>
                    <a:pt x="1158" y="1078"/>
                  </a:lnTo>
                  <a:lnTo>
                    <a:pt x="1125" y="973"/>
                  </a:lnTo>
                  <a:lnTo>
                    <a:pt x="1089" y="873"/>
                  </a:lnTo>
                  <a:lnTo>
                    <a:pt x="1049" y="781"/>
                  </a:lnTo>
                  <a:lnTo>
                    <a:pt x="1007" y="696"/>
                  </a:lnTo>
                  <a:lnTo>
                    <a:pt x="962" y="617"/>
                  </a:lnTo>
                  <a:lnTo>
                    <a:pt x="913" y="544"/>
                  </a:lnTo>
                  <a:lnTo>
                    <a:pt x="860" y="475"/>
                  </a:lnTo>
                  <a:lnTo>
                    <a:pt x="804" y="413"/>
                  </a:lnTo>
                  <a:lnTo>
                    <a:pt x="744" y="354"/>
                  </a:lnTo>
                  <a:lnTo>
                    <a:pt x="680" y="301"/>
                  </a:lnTo>
                  <a:lnTo>
                    <a:pt x="611" y="252"/>
                  </a:lnTo>
                  <a:lnTo>
                    <a:pt x="539" y="206"/>
                  </a:lnTo>
                  <a:lnTo>
                    <a:pt x="461" y="165"/>
                  </a:lnTo>
                  <a:lnTo>
                    <a:pt x="379" y="128"/>
                  </a:lnTo>
                  <a:lnTo>
                    <a:pt x="292" y="92"/>
                  </a:lnTo>
                  <a:lnTo>
                    <a:pt x="200" y="59"/>
                  </a:lnTo>
                  <a:lnTo>
                    <a:pt x="103" y="28"/>
                  </a:lnTo>
                  <a:lnTo>
                    <a:pt x="0" y="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38F03A-58E1-4ECA-9024-348A9A81A53D}" type="slidenum">
              <a:rPr lang="en-US" smtClean="0"/>
              <a:pPr/>
              <a:t>‹#›</a:t>
            </a:fld>
            <a:endParaRPr lang="en-US" dirty="0"/>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2" name="Group 11"/>
          <p:cNvGrpSpPr/>
          <p:nvPr/>
        </p:nvGrpSpPr>
        <p:grpSpPr>
          <a:xfrm>
            <a:off x="0" y="2855091"/>
            <a:ext cx="3581400" cy="4002909"/>
            <a:chOff x="0" y="2533588"/>
            <a:chExt cx="8022336" cy="8966516"/>
          </a:xfrm>
        </p:grpSpPr>
        <p:sp>
          <p:nvSpPr>
            <p:cNvPr id="13" name="Freeform 7"/>
            <p:cNvSpPr>
              <a:spLocks/>
            </p:cNvSpPr>
            <p:nvPr userDrawn="1"/>
          </p:nvSpPr>
          <p:spPr bwMode="auto">
            <a:xfrm>
              <a:off x="0" y="2533588"/>
              <a:ext cx="4127500" cy="2514599"/>
            </a:xfrm>
            <a:custGeom>
              <a:avLst/>
              <a:gdLst/>
              <a:ahLst/>
              <a:cxnLst>
                <a:cxn ang="0">
                  <a:pos x="0" y="0"/>
                </a:cxn>
                <a:cxn ang="0">
                  <a:pos x="124" y="18"/>
                </a:cxn>
                <a:cxn ang="0">
                  <a:pos x="246" y="40"/>
                </a:cxn>
                <a:cxn ang="0">
                  <a:pos x="365" y="64"/>
                </a:cxn>
                <a:cxn ang="0">
                  <a:pos x="596" y="127"/>
                </a:cxn>
                <a:cxn ang="0">
                  <a:pos x="815" y="200"/>
                </a:cxn>
                <a:cxn ang="0">
                  <a:pos x="1025" y="286"/>
                </a:cxn>
                <a:cxn ang="0">
                  <a:pos x="1223" y="380"/>
                </a:cxn>
                <a:cxn ang="0">
                  <a:pos x="1411" y="482"/>
                </a:cxn>
                <a:cxn ang="0">
                  <a:pos x="1588" y="591"/>
                </a:cxn>
                <a:cxn ang="0">
                  <a:pos x="1753" y="707"/>
                </a:cxn>
                <a:cxn ang="0">
                  <a:pos x="1907" y="824"/>
                </a:cxn>
                <a:cxn ang="0">
                  <a:pos x="2047" y="946"/>
                </a:cxn>
                <a:cxn ang="0">
                  <a:pos x="2177" y="1066"/>
                </a:cxn>
                <a:cxn ang="0">
                  <a:pos x="2293" y="1189"/>
                </a:cxn>
                <a:cxn ang="0">
                  <a:pos x="2397" y="1308"/>
                </a:cxn>
                <a:cxn ang="0">
                  <a:pos x="2488" y="1423"/>
                </a:cxn>
                <a:cxn ang="0">
                  <a:pos x="2565" y="1534"/>
                </a:cxn>
                <a:cxn ang="0">
                  <a:pos x="2600" y="1587"/>
                </a:cxn>
                <a:cxn ang="0">
                  <a:pos x="2535" y="1522"/>
                </a:cxn>
                <a:cxn ang="0">
                  <a:pos x="2455" y="1451"/>
                </a:cxn>
                <a:cxn ang="0">
                  <a:pos x="2359" y="1375"/>
                </a:cxn>
                <a:cxn ang="0">
                  <a:pos x="2247" y="1294"/>
                </a:cxn>
                <a:cxn ang="0">
                  <a:pos x="2119" y="1215"/>
                </a:cxn>
                <a:cxn ang="0">
                  <a:pos x="1981" y="1134"/>
                </a:cxn>
                <a:cxn ang="0">
                  <a:pos x="1827" y="1058"/>
                </a:cxn>
                <a:cxn ang="0">
                  <a:pos x="1662" y="986"/>
                </a:cxn>
                <a:cxn ang="0">
                  <a:pos x="1486" y="921"/>
                </a:cxn>
                <a:cxn ang="0">
                  <a:pos x="1299" y="865"/>
                </a:cxn>
                <a:cxn ang="0">
                  <a:pos x="1103" y="819"/>
                </a:cxn>
                <a:cxn ang="0">
                  <a:pos x="896" y="787"/>
                </a:cxn>
                <a:cxn ang="0">
                  <a:pos x="791" y="776"/>
                </a:cxn>
                <a:cxn ang="0">
                  <a:pos x="683" y="769"/>
                </a:cxn>
                <a:cxn ang="0">
                  <a:pos x="573" y="768"/>
                </a:cxn>
                <a:cxn ang="0">
                  <a:pos x="462" y="769"/>
                </a:cxn>
                <a:cxn ang="0">
                  <a:pos x="348" y="776"/>
                </a:cxn>
                <a:cxn ang="0">
                  <a:pos x="234" y="787"/>
                </a:cxn>
                <a:cxn ang="0">
                  <a:pos x="117" y="806"/>
                </a:cxn>
                <a:cxn ang="0">
                  <a:pos x="0" y="827"/>
                </a:cxn>
                <a:cxn ang="0">
                  <a:pos x="0" y="0"/>
                </a:cxn>
              </a:cxnLst>
              <a:rect l="0" t="0" r="r" b="b"/>
              <a:pathLst>
                <a:path w="2600" h="1587">
                  <a:moveTo>
                    <a:pt x="0" y="0"/>
                  </a:moveTo>
                  <a:lnTo>
                    <a:pt x="0" y="0"/>
                  </a:lnTo>
                  <a:lnTo>
                    <a:pt x="63" y="8"/>
                  </a:lnTo>
                  <a:lnTo>
                    <a:pt x="124" y="18"/>
                  </a:lnTo>
                  <a:lnTo>
                    <a:pt x="185" y="28"/>
                  </a:lnTo>
                  <a:lnTo>
                    <a:pt x="246" y="40"/>
                  </a:lnTo>
                  <a:lnTo>
                    <a:pt x="305" y="53"/>
                  </a:lnTo>
                  <a:lnTo>
                    <a:pt x="365" y="64"/>
                  </a:lnTo>
                  <a:lnTo>
                    <a:pt x="480" y="94"/>
                  </a:lnTo>
                  <a:lnTo>
                    <a:pt x="596" y="127"/>
                  </a:lnTo>
                  <a:lnTo>
                    <a:pt x="706" y="162"/>
                  </a:lnTo>
                  <a:lnTo>
                    <a:pt x="815" y="200"/>
                  </a:lnTo>
                  <a:lnTo>
                    <a:pt x="921" y="241"/>
                  </a:lnTo>
                  <a:lnTo>
                    <a:pt x="1025" y="286"/>
                  </a:lnTo>
                  <a:lnTo>
                    <a:pt x="1126" y="330"/>
                  </a:lnTo>
                  <a:lnTo>
                    <a:pt x="1223" y="380"/>
                  </a:lnTo>
                  <a:lnTo>
                    <a:pt x="1319" y="429"/>
                  </a:lnTo>
                  <a:lnTo>
                    <a:pt x="1411" y="482"/>
                  </a:lnTo>
                  <a:lnTo>
                    <a:pt x="1502" y="537"/>
                  </a:lnTo>
                  <a:lnTo>
                    <a:pt x="1588" y="591"/>
                  </a:lnTo>
                  <a:lnTo>
                    <a:pt x="1672" y="649"/>
                  </a:lnTo>
                  <a:lnTo>
                    <a:pt x="1753" y="707"/>
                  </a:lnTo>
                  <a:lnTo>
                    <a:pt x="1831" y="764"/>
                  </a:lnTo>
                  <a:lnTo>
                    <a:pt x="1907" y="824"/>
                  </a:lnTo>
                  <a:lnTo>
                    <a:pt x="1979" y="885"/>
                  </a:lnTo>
                  <a:lnTo>
                    <a:pt x="2047" y="946"/>
                  </a:lnTo>
                  <a:lnTo>
                    <a:pt x="2113" y="1005"/>
                  </a:lnTo>
                  <a:lnTo>
                    <a:pt x="2177" y="1066"/>
                  </a:lnTo>
                  <a:lnTo>
                    <a:pt x="2237" y="1128"/>
                  </a:lnTo>
                  <a:lnTo>
                    <a:pt x="2293" y="1189"/>
                  </a:lnTo>
                  <a:lnTo>
                    <a:pt x="2347" y="1248"/>
                  </a:lnTo>
                  <a:lnTo>
                    <a:pt x="2397" y="1308"/>
                  </a:lnTo>
                  <a:lnTo>
                    <a:pt x="2445" y="1365"/>
                  </a:lnTo>
                  <a:lnTo>
                    <a:pt x="2488" y="1423"/>
                  </a:lnTo>
                  <a:lnTo>
                    <a:pt x="2529" y="1479"/>
                  </a:lnTo>
                  <a:lnTo>
                    <a:pt x="2565" y="1534"/>
                  </a:lnTo>
                  <a:lnTo>
                    <a:pt x="2600" y="1587"/>
                  </a:lnTo>
                  <a:lnTo>
                    <a:pt x="2600" y="1587"/>
                  </a:lnTo>
                  <a:lnTo>
                    <a:pt x="2570" y="1555"/>
                  </a:lnTo>
                  <a:lnTo>
                    <a:pt x="2535" y="1522"/>
                  </a:lnTo>
                  <a:lnTo>
                    <a:pt x="2497" y="1487"/>
                  </a:lnTo>
                  <a:lnTo>
                    <a:pt x="2455" y="1451"/>
                  </a:lnTo>
                  <a:lnTo>
                    <a:pt x="2408" y="1413"/>
                  </a:lnTo>
                  <a:lnTo>
                    <a:pt x="2359" y="1375"/>
                  </a:lnTo>
                  <a:lnTo>
                    <a:pt x="2304" y="1336"/>
                  </a:lnTo>
                  <a:lnTo>
                    <a:pt x="2247" y="1294"/>
                  </a:lnTo>
                  <a:lnTo>
                    <a:pt x="2185" y="1255"/>
                  </a:lnTo>
                  <a:lnTo>
                    <a:pt x="2119" y="1215"/>
                  </a:lnTo>
                  <a:lnTo>
                    <a:pt x="2052" y="1174"/>
                  </a:lnTo>
                  <a:lnTo>
                    <a:pt x="1981" y="1134"/>
                  </a:lnTo>
                  <a:lnTo>
                    <a:pt x="1905" y="1096"/>
                  </a:lnTo>
                  <a:lnTo>
                    <a:pt x="1827" y="1058"/>
                  </a:lnTo>
                  <a:lnTo>
                    <a:pt x="1746" y="1020"/>
                  </a:lnTo>
                  <a:lnTo>
                    <a:pt x="1662" y="986"/>
                  </a:lnTo>
                  <a:lnTo>
                    <a:pt x="1576" y="953"/>
                  </a:lnTo>
                  <a:lnTo>
                    <a:pt x="1486" y="921"/>
                  </a:lnTo>
                  <a:lnTo>
                    <a:pt x="1393" y="891"/>
                  </a:lnTo>
                  <a:lnTo>
                    <a:pt x="1299" y="865"/>
                  </a:lnTo>
                  <a:lnTo>
                    <a:pt x="1202" y="840"/>
                  </a:lnTo>
                  <a:lnTo>
                    <a:pt x="1103" y="819"/>
                  </a:lnTo>
                  <a:lnTo>
                    <a:pt x="1000" y="801"/>
                  </a:lnTo>
                  <a:lnTo>
                    <a:pt x="896" y="787"/>
                  </a:lnTo>
                  <a:lnTo>
                    <a:pt x="843" y="781"/>
                  </a:lnTo>
                  <a:lnTo>
                    <a:pt x="791" y="776"/>
                  </a:lnTo>
                  <a:lnTo>
                    <a:pt x="738" y="773"/>
                  </a:lnTo>
                  <a:lnTo>
                    <a:pt x="683" y="769"/>
                  </a:lnTo>
                  <a:lnTo>
                    <a:pt x="629" y="768"/>
                  </a:lnTo>
                  <a:lnTo>
                    <a:pt x="573" y="768"/>
                  </a:lnTo>
                  <a:lnTo>
                    <a:pt x="518" y="768"/>
                  </a:lnTo>
                  <a:lnTo>
                    <a:pt x="462" y="769"/>
                  </a:lnTo>
                  <a:lnTo>
                    <a:pt x="406" y="773"/>
                  </a:lnTo>
                  <a:lnTo>
                    <a:pt x="348" y="776"/>
                  </a:lnTo>
                  <a:lnTo>
                    <a:pt x="292" y="781"/>
                  </a:lnTo>
                  <a:lnTo>
                    <a:pt x="234" y="787"/>
                  </a:lnTo>
                  <a:lnTo>
                    <a:pt x="177" y="796"/>
                  </a:lnTo>
                  <a:lnTo>
                    <a:pt x="117" y="806"/>
                  </a:lnTo>
                  <a:lnTo>
                    <a:pt x="59" y="816"/>
                  </a:lnTo>
                  <a:lnTo>
                    <a:pt x="0" y="827"/>
                  </a:lnTo>
                  <a:lnTo>
                    <a:pt x="0" y="0"/>
                  </a:lnTo>
                  <a:lnTo>
                    <a:pt x="0" y="0"/>
                  </a:lnTo>
                  <a:close/>
                </a:path>
              </a:pathLst>
            </a:custGeom>
            <a:solidFill>
              <a:schemeClr val="accent2">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8"/>
            <p:cNvSpPr>
              <a:spLocks/>
            </p:cNvSpPr>
            <p:nvPr userDrawn="1"/>
          </p:nvSpPr>
          <p:spPr bwMode="auto">
            <a:xfrm>
              <a:off x="0" y="4980432"/>
              <a:ext cx="3184026" cy="6519672"/>
            </a:xfrm>
            <a:custGeom>
              <a:avLst/>
              <a:gdLst/>
              <a:ahLst/>
              <a:cxnLst>
                <a:cxn ang="0">
                  <a:pos x="0" y="776"/>
                </a:cxn>
                <a:cxn ang="0">
                  <a:pos x="0" y="776"/>
                </a:cxn>
                <a:cxn ang="0">
                  <a:pos x="38" y="703"/>
                </a:cxn>
                <a:cxn ang="0">
                  <a:pos x="78" y="634"/>
                </a:cxn>
                <a:cxn ang="0">
                  <a:pos x="119" y="566"/>
                </a:cxn>
                <a:cxn ang="0">
                  <a:pos x="162" y="502"/>
                </a:cxn>
                <a:cxn ang="0">
                  <a:pos x="208" y="441"/>
                </a:cxn>
                <a:cxn ang="0">
                  <a:pos x="256" y="381"/>
                </a:cxn>
                <a:cxn ang="0">
                  <a:pos x="305" y="327"/>
                </a:cxn>
                <a:cxn ang="0">
                  <a:pos x="330" y="300"/>
                </a:cxn>
                <a:cxn ang="0">
                  <a:pos x="357" y="274"/>
                </a:cxn>
                <a:cxn ang="0">
                  <a:pos x="385" y="249"/>
                </a:cxn>
                <a:cxn ang="0">
                  <a:pos x="411" y="226"/>
                </a:cxn>
                <a:cxn ang="0">
                  <a:pos x="439" y="203"/>
                </a:cxn>
                <a:cxn ang="0">
                  <a:pos x="469" y="182"/>
                </a:cxn>
                <a:cxn ang="0">
                  <a:pos x="497" y="160"/>
                </a:cxn>
                <a:cxn ang="0">
                  <a:pos x="527" y="140"/>
                </a:cxn>
                <a:cxn ang="0">
                  <a:pos x="558" y="122"/>
                </a:cxn>
                <a:cxn ang="0">
                  <a:pos x="588" y="104"/>
                </a:cxn>
                <a:cxn ang="0">
                  <a:pos x="619" y="87"/>
                </a:cxn>
                <a:cxn ang="0">
                  <a:pos x="652" y="71"/>
                </a:cxn>
                <a:cxn ang="0">
                  <a:pos x="685" y="56"/>
                </a:cxn>
                <a:cxn ang="0">
                  <a:pos x="718" y="43"/>
                </a:cxn>
                <a:cxn ang="0">
                  <a:pos x="751" y="31"/>
                </a:cxn>
                <a:cxn ang="0">
                  <a:pos x="786" y="20"/>
                </a:cxn>
                <a:cxn ang="0">
                  <a:pos x="822" y="10"/>
                </a:cxn>
                <a:cxn ang="0">
                  <a:pos x="857" y="0"/>
                </a:cxn>
                <a:cxn ang="0">
                  <a:pos x="857" y="0"/>
                </a:cxn>
                <a:cxn ang="0">
                  <a:pos x="806" y="46"/>
                </a:cxn>
                <a:cxn ang="0">
                  <a:pos x="754" y="94"/>
                </a:cxn>
                <a:cxn ang="0">
                  <a:pos x="706" y="144"/>
                </a:cxn>
                <a:cxn ang="0">
                  <a:pos x="660" y="196"/>
                </a:cxn>
                <a:cxn ang="0">
                  <a:pos x="617" y="249"/>
                </a:cxn>
                <a:cxn ang="0">
                  <a:pos x="576" y="304"/>
                </a:cxn>
                <a:cxn ang="0">
                  <a:pos x="536" y="362"/>
                </a:cxn>
                <a:cxn ang="0">
                  <a:pos x="498" y="419"/>
                </a:cxn>
                <a:cxn ang="0">
                  <a:pos x="462" y="479"/>
                </a:cxn>
                <a:cxn ang="0">
                  <a:pos x="429" y="538"/>
                </a:cxn>
                <a:cxn ang="0">
                  <a:pos x="398" y="601"/>
                </a:cxn>
                <a:cxn ang="0">
                  <a:pos x="368" y="664"/>
                </a:cxn>
                <a:cxn ang="0">
                  <a:pos x="340" y="728"/>
                </a:cxn>
                <a:cxn ang="0">
                  <a:pos x="315" y="792"/>
                </a:cxn>
                <a:cxn ang="0">
                  <a:pos x="291" y="858"/>
                </a:cxn>
                <a:cxn ang="0">
                  <a:pos x="269" y="925"/>
                </a:cxn>
                <a:cxn ang="0">
                  <a:pos x="249" y="992"/>
                </a:cxn>
                <a:cxn ang="0">
                  <a:pos x="229" y="1060"/>
                </a:cxn>
                <a:cxn ang="0">
                  <a:pos x="213" y="1128"/>
                </a:cxn>
                <a:cxn ang="0">
                  <a:pos x="198" y="1197"/>
                </a:cxn>
                <a:cxn ang="0">
                  <a:pos x="185" y="1266"/>
                </a:cxn>
                <a:cxn ang="0">
                  <a:pos x="173" y="1336"/>
                </a:cxn>
                <a:cxn ang="0">
                  <a:pos x="162" y="1405"/>
                </a:cxn>
                <a:cxn ang="0">
                  <a:pos x="154" y="1474"/>
                </a:cxn>
                <a:cxn ang="0">
                  <a:pos x="147" y="1544"/>
                </a:cxn>
                <a:cxn ang="0">
                  <a:pos x="140" y="1613"/>
                </a:cxn>
                <a:cxn ang="0">
                  <a:pos x="137" y="1682"/>
                </a:cxn>
                <a:cxn ang="0">
                  <a:pos x="134" y="1752"/>
                </a:cxn>
                <a:cxn ang="0">
                  <a:pos x="132" y="1821"/>
                </a:cxn>
                <a:cxn ang="0">
                  <a:pos x="132" y="1889"/>
                </a:cxn>
                <a:cxn ang="0">
                  <a:pos x="134" y="1956"/>
                </a:cxn>
                <a:cxn ang="0">
                  <a:pos x="135" y="2024"/>
                </a:cxn>
                <a:cxn ang="0">
                  <a:pos x="0" y="2024"/>
                </a:cxn>
                <a:cxn ang="0">
                  <a:pos x="0" y="776"/>
                </a:cxn>
                <a:cxn ang="0">
                  <a:pos x="0" y="776"/>
                </a:cxn>
              </a:cxnLst>
              <a:rect l="0" t="0" r="r" b="b"/>
              <a:pathLst>
                <a:path w="857" h="2024">
                  <a:moveTo>
                    <a:pt x="0" y="776"/>
                  </a:moveTo>
                  <a:lnTo>
                    <a:pt x="0" y="776"/>
                  </a:lnTo>
                  <a:lnTo>
                    <a:pt x="38" y="703"/>
                  </a:lnTo>
                  <a:lnTo>
                    <a:pt x="78" y="634"/>
                  </a:lnTo>
                  <a:lnTo>
                    <a:pt x="119" y="566"/>
                  </a:lnTo>
                  <a:lnTo>
                    <a:pt x="162" y="502"/>
                  </a:lnTo>
                  <a:lnTo>
                    <a:pt x="208" y="441"/>
                  </a:lnTo>
                  <a:lnTo>
                    <a:pt x="256" y="381"/>
                  </a:lnTo>
                  <a:lnTo>
                    <a:pt x="305" y="327"/>
                  </a:lnTo>
                  <a:lnTo>
                    <a:pt x="330" y="300"/>
                  </a:lnTo>
                  <a:lnTo>
                    <a:pt x="357" y="274"/>
                  </a:lnTo>
                  <a:lnTo>
                    <a:pt x="385" y="249"/>
                  </a:lnTo>
                  <a:lnTo>
                    <a:pt x="411" y="226"/>
                  </a:lnTo>
                  <a:lnTo>
                    <a:pt x="439" y="203"/>
                  </a:lnTo>
                  <a:lnTo>
                    <a:pt x="469" y="182"/>
                  </a:lnTo>
                  <a:lnTo>
                    <a:pt x="497" y="160"/>
                  </a:lnTo>
                  <a:lnTo>
                    <a:pt x="527" y="140"/>
                  </a:lnTo>
                  <a:lnTo>
                    <a:pt x="558" y="122"/>
                  </a:lnTo>
                  <a:lnTo>
                    <a:pt x="588" y="104"/>
                  </a:lnTo>
                  <a:lnTo>
                    <a:pt x="619" y="87"/>
                  </a:lnTo>
                  <a:lnTo>
                    <a:pt x="652" y="71"/>
                  </a:lnTo>
                  <a:lnTo>
                    <a:pt x="685" y="56"/>
                  </a:lnTo>
                  <a:lnTo>
                    <a:pt x="718" y="43"/>
                  </a:lnTo>
                  <a:lnTo>
                    <a:pt x="751" y="31"/>
                  </a:lnTo>
                  <a:lnTo>
                    <a:pt x="786" y="20"/>
                  </a:lnTo>
                  <a:lnTo>
                    <a:pt x="822" y="10"/>
                  </a:lnTo>
                  <a:lnTo>
                    <a:pt x="857" y="0"/>
                  </a:lnTo>
                  <a:lnTo>
                    <a:pt x="857" y="0"/>
                  </a:lnTo>
                  <a:lnTo>
                    <a:pt x="806" y="46"/>
                  </a:lnTo>
                  <a:lnTo>
                    <a:pt x="754" y="94"/>
                  </a:lnTo>
                  <a:lnTo>
                    <a:pt x="706" y="144"/>
                  </a:lnTo>
                  <a:lnTo>
                    <a:pt x="660" y="196"/>
                  </a:lnTo>
                  <a:lnTo>
                    <a:pt x="617" y="249"/>
                  </a:lnTo>
                  <a:lnTo>
                    <a:pt x="576" y="304"/>
                  </a:lnTo>
                  <a:lnTo>
                    <a:pt x="536" y="362"/>
                  </a:lnTo>
                  <a:lnTo>
                    <a:pt x="498" y="419"/>
                  </a:lnTo>
                  <a:lnTo>
                    <a:pt x="462" y="479"/>
                  </a:lnTo>
                  <a:lnTo>
                    <a:pt x="429" y="538"/>
                  </a:lnTo>
                  <a:lnTo>
                    <a:pt x="398" y="601"/>
                  </a:lnTo>
                  <a:lnTo>
                    <a:pt x="368" y="664"/>
                  </a:lnTo>
                  <a:lnTo>
                    <a:pt x="340" y="728"/>
                  </a:lnTo>
                  <a:lnTo>
                    <a:pt x="315" y="792"/>
                  </a:lnTo>
                  <a:lnTo>
                    <a:pt x="291" y="858"/>
                  </a:lnTo>
                  <a:lnTo>
                    <a:pt x="269" y="925"/>
                  </a:lnTo>
                  <a:lnTo>
                    <a:pt x="249" y="992"/>
                  </a:lnTo>
                  <a:lnTo>
                    <a:pt x="229" y="1060"/>
                  </a:lnTo>
                  <a:lnTo>
                    <a:pt x="213" y="1128"/>
                  </a:lnTo>
                  <a:lnTo>
                    <a:pt x="198" y="1197"/>
                  </a:lnTo>
                  <a:lnTo>
                    <a:pt x="185" y="1266"/>
                  </a:lnTo>
                  <a:lnTo>
                    <a:pt x="173" y="1336"/>
                  </a:lnTo>
                  <a:lnTo>
                    <a:pt x="162" y="1405"/>
                  </a:lnTo>
                  <a:lnTo>
                    <a:pt x="154" y="1474"/>
                  </a:lnTo>
                  <a:lnTo>
                    <a:pt x="147" y="1544"/>
                  </a:lnTo>
                  <a:lnTo>
                    <a:pt x="140" y="1613"/>
                  </a:lnTo>
                  <a:lnTo>
                    <a:pt x="137" y="1682"/>
                  </a:lnTo>
                  <a:lnTo>
                    <a:pt x="134" y="1752"/>
                  </a:lnTo>
                  <a:lnTo>
                    <a:pt x="132" y="1821"/>
                  </a:lnTo>
                  <a:lnTo>
                    <a:pt x="132" y="1889"/>
                  </a:lnTo>
                  <a:lnTo>
                    <a:pt x="134" y="1956"/>
                  </a:lnTo>
                  <a:lnTo>
                    <a:pt x="135" y="2024"/>
                  </a:lnTo>
                  <a:lnTo>
                    <a:pt x="0" y="2024"/>
                  </a:lnTo>
                  <a:lnTo>
                    <a:pt x="0" y="776"/>
                  </a:lnTo>
                  <a:lnTo>
                    <a:pt x="0" y="776"/>
                  </a:lnTo>
                  <a:close/>
                </a:path>
              </a:pathLst>
            </a:custGeom>
            <a:solidFill>
              <a:schemeClr val="accent2">
                <a:lumMod val="40000"/>
                <a:lumOff val="60000"/>
                <a:alpha val="44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 name="Freeform 9"/>
            <p:cNvSpPr>
              <a:spLocks/>
            </p:cNvSpPr>
            <p:nvPr userDrawn="1"/>
          </p:nvSpPr>
          <p:spPr bwMode="auto">
            <a:xfrm>
              <a:off x="0" y="3371787"/>
              <a:ext cx="2895599" cy="2154237"/>
            </a:xfrm>
            <a:custGeom>
              <a:avLst/>
              <a:gdLst/>
              <a:ahLst/>
              <a:cxnLst>
                <a:cxn ang="0">
                  <a:pos x="0" y="118"/>
                </a:cxn>
                <a:cxn ang="0">
                  <a:pos x="165" y="69"/>
                </a:cxn>
                <a:cxn ang="0">
                  <a:pos x="327" y="33"/>
                </a:cxn>
                <a:cxn ang="0">
                  <a:pos x="487" y="11"/>
                </a:cxn>
                <a:cxn ang="0">
                  <a:pos x="645" y="1"/>
                </a:cxn>
                <a:cxn ang="0">
                  <a:pos x="797" y="1"/>
                </a:cxn>
                <a:cxn ang="0">
                  <a:pos x="946" y="13"/>
                </a:cxn>
                <a:cxn ang="0">
                  <a:pos x="1088" y="33"/>
                </a:cxn>
                <a:cxn ang="0">
                  <a:pos x="1225" y="62"/>
                </a:cxn>
                <a:cxn ang="0">
                  <a:pos x="1352" y="97"/>
                </a:cxn>
                <a:cxn ang="0">
                  <a:pos x="1472" y="138"/>
                </a:cxn>
                <a:cxn ang="0">
                  <a:pos x="1585" y="184"/>
                </a:cxn>
                <a:cxn ang="0">
                  <a:pos x="1685" y="236"/>
                </a:cxn>
                <a:cxn ang="0">
                  <a:pos x="1776" y="288"/>
                </a:cxn>
                <a:cxn ang="0">
                  <a:pos x="1854" y="343"/>
                </a:cxn>
                <a:cxn ang="0">
                  <a:pos x="1921" y="399"/>
                </a:cxn>
                <a:cxn ang="0">
                  <a:pos x="1974" y="455"/>
                </a:cxn>
                <a:cxn ang="0">
                  <a:pos x="1920" y="434"/>
                </a:cxn>
                <a:cxn ang="0">
                  <a:pos x="1804" y="394"/>
                </a:cxn>
                <a:cxn ang="0">
                  <a:pos x="1680" y="361"/>
                </a:cxn>
                <a:cxn ang="0">
                  <a:pos x="1548" y="338"/>
                </a:cxn>
                <a:cxn ang="0">
                  <a:pos x="1413" y="323"/>
                </a:cxn>
                <a:cxn ang="0">
                  <a:pos x="1273" y="321"/>
                </a:cxn>
                <a:cxn ang="0">
                  <a:pos x="1132" y="331"/>
                </a:cxn>
                <a:cxn ang="0">
                  <a:pos x="990" y="356"/>
                </a:cxn>
                <a:cxn ang="0">
                  <a:pos x="919" y="374"/>
                </a:cxn>
                <a:cxn ang="0">
                  <a:pos x="850" y="396"/>
                </a:cxn>
                <a:cxn ang="0">
                  <a:pos x="781" y="424"/>
                </a:cxn>
                <a:cxn ang="0">
                  <a:pos x="711" y="455"/>
                </a:cxn>
                <a:cxn ang="0">
                  <a:pos x="645" y="490"/>
                </a:cxn>
                <a:cxn ang="0">
                  <a:pos x="579" y="531"/>
                </a:cxn>
                <a:cxn ang="0">
                  <a:pos x="515" y="577"/>
                </a:cxn>
                <a:cxn ang="0">
                  <a:pos x="452" y="629"/>
                </a:cxn>
                <a:cxn ang="0">
                  <a:pos x="391" y="685"/>
                </a:cxn>
                <a:cxn ang="0">
                  <a:pos x="333" y="747"/>
                </a:cxn>
                <a:cxn ang="0">
                  <a:pos x="277" y="815"/>
                </a:cxn>
                <a:cxn ang="0">
                  <a:pos x="223" y="889"/>
                </a:cxn>
                <a:cxn ang="0">
                  <a:pos x="172" y="970"/>
                </a:cxn>
                <a:cxn ang="0">
                  <a:pos x="124" y="1056"/>
                </a:cxn>
                <a:cxn ang="0">
                  <a:pos x="79" y="1150"/>
                </a:cxn>
                <a:cxn ang="0">
                  <a:pos x="38" y="1249"/>
                </a:cxn>
                <a:cxn ang="0">
                  <a:pos x="0" y="1357"/>
                </a:cxn>
                <a:cxn ang="0">
                  <a:pos x="0" y="118"/>
                </a:cxn>
              </a:cxnLst>
              <a:rect l="0" t="0" r="r" b="b"/>
              <a:pathLst>
                <a:path w="1974" h="1357">
                  <a:moveTo>
                    <a:pt x="0" y="118"/>
                  </a:moveTo>
                  <a:lnTo>
                    <a:pt x="0" y="118"/>
                  </a:lnTo>
                  <a:lnTo>
                    <a:pt x="83" y="92"/>
                  </a:lnTo>
                  <a:lnTo>
                    <a:pt x="165" y="69"/>
                  </a:lnTo>
                  <a:lnTo>
                    <a:pt x="246" y="49"/>
                  </a:lnTo>
                  <a:lnTo>
                    <a:pt x="327" y="33"/>
                  </a:lnTo>
                  <a:lnTo>
                    <a:pt x="408" y="21"/>
                  </a:lnTo>
                  <a:lnTo>
                    <a:pt x="487" y="11"/>
                  </a:lnTo>
                  <a:lnTo>
                    <a:pt x="566" y="5"/>
                  </a:lnTo>
                  <a:lnTo>
                    <a:pt x="645" y="1"/>
                  </a:lnTo>
                  <a:lnTo>
                    <a:pt x="721" y="0"/>
                  </a:lnTo>
                  <a:lnTo>
                    <a:pt x="797" y="1"/>
                  </a:lnTo>
                  <a:lnTo>
                    <a:pt x="873" y="6"/>
                  </a:lnTo>
                  <a:lnTo>
                    <a:pt x="946" y="13"/>
                  </a:lnTo>
                  <a:lnTo>
                    <a:pt x="1018" y="23"/>
                  </a:lnTo>
                  <a:lnTo>
                    <a:pt x="1088" y="33"/>
                  </a:lnTo>
                  <a:lnTo>
                    <a:pt x="1157" y="47"/>
                  </a:lnTo>
                  <a:lnTo>
                    <a:pt x="1225" y="62"/>
                  </a:lnTo>
                  <a:lnTo>
                    <a:pt x="1289" y="79"/>
                  </a:lnTo>
                  <a:lnTo>
                    <a:pt x="1352" y="97"/>
                  </a:lnTo>
                  <a:lnTo>
                    <a:pt x="1413" y="117"/>
                  </a:lnTo>
                  <a:lnTo>
                    <a:pt x="1472" y="138"/>
                  </a:lnTo>
                  <a:lnTo>
                    <a:pt x="1530" y="161"/>
                  </a:lnTo>
                  <a:lnTo>
                    <a:pt x="1585" y="184"/>
                  </a:lnTo>
                  <a:lnTo>
                    <a:pt x="1636" y="209"/>
                  </a:lnTo>
                  <a:lnTo>
                    <a:pt x="1685" y="236"/>
                  </a:lnTo>
                  <a:lnTo>
                    <a:pt x="1732" y="262"/>
                  </a:lnTo>
                  <a:lnTo>
                    <a:pt x="1776" y="288"/>
                  </a:lnTo>
                  <a:lnTo>
                    <a:pt x="1816" y="315"/>
                  </a:lnTo>
                  <a:lnTo>
                    <a:pt x="1854" y="343"/>
                  </a:lnTo>
                  <a:lnTo>
                    <a:pt x="1888" y="371"/>
                  </a:lnTo>
                  <a:lnTo>
                    <a:pt x="1921" y="399"/>
                  </a:lnTo>
                  <a:lnTo>
                    <a:pt x="1949" y="427"/>
                  </a:lnTo>
                  <a:lnTo>
                    <a:pt x="1974" y="455"/>
                  </a:lnTo>
                  <a:lnTo>
                    <a:pt x="1974" y="455"/>
                  </a:lnTo>
                  <a:lnTo>
                    <a:pt x="1920" y="434"/>
                  </a:lnTo>
                  <a:lnTo>
                    <a:pt x="1864" y="412"/>
                  </a:lnTo>
                  <a:lnTo>
                    <a:pt x="1804" y="394"/>
                  </a:lnTo>
                  <a:lnTo>
                    <a:pt x="1743" y="376"/>
                  </a:lnTo>
                  <a:lnTo>
                    <a:pt x="1680" y="361"/>
                  </a:lnTo>
                  <a:lnTo>
                    <a:pt x="1614" y="348"/>
                  </a:lnTo>
                  <a:lnTo>
                    <a:pt x="1548" y="338"/>
                  </a:lnTo>
                  <a:lnTo>
                    <a:pt x="1481" y="330"/>
                  </a:lnTo>
                  <a:lnTo>
                    <a:pt x="1413" y="323"/>
                  </a:lnTo>
                  <a:lnTo>
                    <a:pt x="1344" y="320"/>
                  </a:lnTo>
                  <a:lnTo>
                    <a:pt x="1273" y="321"/>
                  </a:lnTo>
                  <a:lnTo>
                    <a:pt x="1203" y="325"/>
                  </a:lnTo>
                  <a:lnTo>
                    <a:pt x="1132" y="331"/>
                  </a:lnTo>
                  <a:lnTo>
                    <a:pt x="1061" y="341"/>
                  </a:lnTo>
                  <a:lnTo>
                    <a:pt x="990" y="356"/>
                  </a:lnTo>
                  <a:lnTo>
                    <a:pt x="954" y="364"/>
                  </a:lnTo>
                  <a:lnTo>
                    <a:pt x="919" y="374"/>
                  </a:lnTo>
                  <a:lnTo>
                    <a:pt x="885" y="384"/>
                  </a:lnTo>
                  <a:lnTo>
                    <a:pt x="850" y="396"/>
                  </a:lnTo>
                  <a:lnTo>
                    <a:pt x="815" y="409"/>
                  </a:lnTo>
                  <a:lnTo>
                    <a:pt x="781" y="424"/>
                  </a:lnTo>
                  <a:lnTo>
                    <a:pt x="746" y="439"/>
                  </a:lnTo>
                  <a:lnTo>
                    <a:pt x="711" y="455"/>
                  </a:lnTo>
                  <a:lnTo>
                    <a:pt x="678" y="472"/>
                  </a:lnTo>
                  <a:lnTo>
                    <a:pt x="645" y="490"/>
                  </a:lnTo>
                  <a:lnTo>
                    <a:pt x="612" y="510"/>
                  </a:lnTo>
                  <a:lnTo>
                    <a:pt x="579" y="531"/>
                  </a:lnTo>
                  <a:lnTo>
                    <a:pt x="546" y="554"/>
                  </a:lnTo>
                  <a:lnTo>
                    <a:pt x="515" y="577"/>
                  </a:lnTo>
                  <a:lnTo>
                    <a:pt x="484" y="602"/>
                  </a:lnTo>
                  <a:lnTo>
                    <a:pt x="452" y="629"/>
                  </a:lnTo>
                  <a:lnTo>
                    <a:pt x="421" y="657"/>
                  </a:lnTo>
                  <a:lnTo>
                    <a:pt x="391" y="685"/>
                  </a:lnTo>
                  <a:lnTo>
                    <a:pt x="361" y="716"/>
                  </a:lnTo>
                  <a:lnTo>
                    <a:pt x="333" y="747"/>
                  </a:lnTo>
                  <a:lnTo>
                    <a:pt x="304" y="780"/>
                  </a:lnTo>
                  <a:lnTo>
                    <a:pt x="277" y="815"/>
                  </a:lnTo>
                  <a:lnTo>
                    <a:pt x="249" y="851"/>
                  </a:lnTo>
                  <a:lnTo>
                    <a:pt x="223" y="889"/>
                  </a:lnTo>
                  <a:lnTo>
                    <a:pt x="198" y="929"/>
                  </a:lnTo>
                  <a:lnTo>
                    <a:pt x="172" y="970"/>
                  </a:lnTo>
                  <a:lnTo>
                    <a:pt x="149" y="1012"/>
                  </a:lnTo>
                  <a:lnTo>
                    <a:pt x="124" y="1056"/>
                  </a:lnTo>
                  <a:lnTo>
                    <a:pt x="101" y="1102"/>
                  </a:lnTo>
                  <a:lnTo>
                    <a:pt x="79" y="1150"/>
                  </a:lnTo>
                  <a:lnTo>
                    <a:pt x="58" y="1198"/>
                  </a:lnTo>
                  <a:lnTo>
                    <a:pt x="38" y="1249"/>
                  </a:lnTo>
                  <a:lnTo>
                    <a:pt x="18" y="1302"/>
                  </a:lnTo>
                  <a:lnTo>
                    <a:pt x="0" y="1357"/>
                  </a:lnTo>
                  <a:lnTo>
                    <a:pt x="0" y="118"/>
                  </a:lnTo>
                  <a:lnTo>
                    <a:pt x="0" y="118"/>
                  </a:lnTo>
                  <a:close/>
                </a:path>
              </a:pathLst>
            </a:custGeom>
            <a:solidFill>
              <a:schemeClr val="accent2">
                <a:lumMod val="40000"/>
                <a:lumOff val="6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 name="Freeform 10"/>
            <p:cNvSpPr>
              <a:spLocks/>
            </p:cNvSpPr>
            <p:nvPr userDrawn="1"/>
          </p:nvSpPr>
          <p:spPr bwMode="auto">
            <a:xfrm>
              <a:off x="1502664" y="5586916"/>
              <a:ext cx="6519672" cy="5913188"/>
            </a:xfrm>
            <a:custGeom>
              <a:avLst/>
              <a:gdLst/>
              <a:ahLst/>
              <a:cxnLst>
                <a:cxn ang="0">
                  <a:pos x="1377" y="130"/>
                </a:cxn>
                <a:cxn ang="0">
                  <a:pos x="1299" y="89"/>
                </a:cxn>
                <a:cxn ang="0">
                  <a:pos x="1220" y="56"/>
                </a:cxn>
                <a:cxn ang="0">
                  <a:pos x="1137" y="30"/>
                </a:cxn>
                <a:cxn ang="0">
                  <a:pos x="1052" y="11"/>
                </a:cxn>
                <a:cxn ang="0">
                  <a:pos x="966" y="2"/>
                </a:cxn>
                <a:cxn ang="0">
                  <a:pos x="880" y="0"/>
                </a:cxn>
                <a:cxn ang="0">
                  <a:pos x="794" y="5"/>
                </a:cxn>
                <a:cxn ang="0">
                  <a:pos x="708" y="18"/>
                </a:cxn>
                <a:cxn ang="0">
                  <a:pos x="624" y="40"/>
                </a:cxn>
                <a:cxn ang="0">
                  <a:pos x="543" y="69"/>
                </a:cxn>
                <a:cxn ang="0">
                  <a:pos x="466" y="107"/>
                </a:cxn>
                <a:cxn ang="0">
                  <a:pos x="391" y="155"/>
                </a:cxn>
                <a:cxn ang="0">
                  <a:pos x="322" y="210"/>
                </a:cxn>
                <a:cxn ang="0">
                  <a:pos x="258" y="272"/>
                </a:cxn>
                <a:cxn ang="0">
                  <a:pos x="200" y="345"/>
                </a:cxn>
                <a:cxn ang="0">
                  <a:pos x="149" y="426"/>
                </a:cxn>
                <a:cxn ang="0">
                  <a:pos x="124" y="472"/>
                </a:cxn>
                <a:cxn ang="0">
                  <a:pos x="83" y="568"/>
                </a:cxn>
                <a:cxn ang="0">
                  <a:pos x="48" y="667"/>
                </a:cxn>
                <a:cxn ang="0">
                  <a:pos x="23" y="769"/>
                </a:cxn>
                <a:cxn ang="0">
                  <a:pos x="7" y="875"/>
                </a:cxn>
                <a:cxn ang="0">
                  <a:pos x="0" y="982"/>
                </a:cxn>
                <a:cxn ang="0">
                  <a:pos x="2" y="1090"/>
                </a:cxn>
                <a:cxn ang="0">
                  <a:pos x="12" y="1200"/>
                </a:cxn>
                <a:cxn ang="0">
                  <a:pos x="31" y="1311"/>
                </a:cxn>
                <a:cxn ang="0">
                  <a:pos x="61" y="1420"/>
                </a:cxn>
                <a:cxn ang="0">
                  <a:pos x="101" y="1529"/>
                </a:cxn>
                <a:cxn ang="0">
                  <a:pos x="149" y="1636"/>
                </a:cxn>
                <a:cxn ang="0">
                  <a:pos x="206" y="1742"/>
                </a:cxn>
                <a:cxn ang="0">
                  <a:pos x="274" y="1844"/>
                </a:cxn>
                <a:cxn ang="0">
                  <a:pos x="353" y="1943"/>
                </a:cxn>
                <a:cxn ang="0">
                  <a:pos x="441" y="2039"/>
                </a:cxn>
                <a:cxn ang="0">
                  <a:pos x="2552" y="2085"/>
                </a:cxn>
                <a:cxn ang="0">
                  <a:pos x="2526" y="2070"/>
                </a:cxn>
                <a:cxn ang="0">
                  <a:pos x="2336" y="1955"/>
                </a:cxn>
                <a:cxn ang="0">
                  <a:pos x="2192" y="1860"/>
                </a:cxn>
                <a:cxn ang="0">
                  <a:pos x="2025" y="1748"/>
                </a:cxn>
                <a:cxn ang="0">
                  <a:pos x="1849" y="1619"/>
                </a:cxn>
                <a:cxn ang="0">
                  <a:pos x="1667" y="1477"/>
                </a:cxn>
                <a:cxn ang="0">
                  <a:pos x="1492" y="1326"/>
                </a:cxn>
                <a:cxn ang="0">
                  <a:pos x="1410" y="1246"/>
                </a:cxn>
                <a:cxn ang="0">
                  <a:pos x="1332" y="1167"/>
                </a:cxn>
                <a:cxn ang="0">
                  <a:pos x="1261" y="1086"/>
                </a:cxn>
                <a:cxn ang="0">
                  <a:pos x="1195" y="1004"/>
                </a:cxn>
                <a:cxn ang="0">
                  <a:pos x="1139" y="923"/>
                </a:cxn>
                <a:cxn ang="0">
                  <a:pos x="1091" y="840"/>
                </a:cxn>
                <a:cxn ang="0">
                  <a:pos x="1055" y="761"/>
                </a:cxn>
                <a:cxn ang="0">
                  <a:pos x="1030" y="680"/>
                </a:cxn>
                <a:cxn ang="0">
                  <a:pos x="1017" y="602"/>
                </a:cxn>
                <a:cxn ang="0">
                  <a:pos x="1019" y="527"/>
                </a:cxn>
                <a:cxn ang="0">
                  <a:pos x="1028" y="470"/>
                </a:cxn>
                <a:cxn ang="0">
                  <a:pos x="1040" y="434"/>
                </a:cxn>
                <a:cxn ang="0">
                  <a:pos x="1057" y="398"/>
                </a:cxn>
                <a:cxn ang="0">
                  <a:pos x="1076" y="363"/>
                </a:cxn>
                <a:cxn ang="0">
                  <a:pos x="1101" y="330"/>
                </a:cxn>
                <a:cxn ang="0">
                  <a:pos x="1131" y="295"/>
                </a:cxn>
                <a:cxn ang="0">
                  <a:pos x="1182" y="248"/>
                </a:cxn>
                <a:cxn ang="0">
                  <a:pos x="1269" y="186"/>
                </a:cxn>
                <a:cxn ang="0">
                  <a:pos x="1377" y="130"/>
                </a:cxn>
              </a:cxnLst>
              <a:rect l="0" t="0" r="r" b="b"/>
              <a:pathLst>
                <a:path w="2552" h="2085">
                  <a:moveTo>
                    <a:pt x="1377" y="130"/>
                  </a:moveTo>
                  <a:lnTo>
                    <a:pt x="1377" y="130"/>
                  </a:lnTo>
                  <a:lnTo>
                    <a:pt x="1339" y="109"/>
                  </a:lnTo>
                  <a:lnTo>
                    <a:pt x="1299" y="89"/>
                  </a:lnTo>
                  <a:lnTo>
                    <a:pt x="1260" y="73"/>
                  </a:lnTo>
                  <a:lnTo>
                    <a:pt x="1220" y="56"/>
                  </a:lnTo>
                  <a:lnTo>
                    <a:pt x="1179" y="43"/>
                  </a:lnTo>
                  <a:lnTo>
                    <a:pt x="1137" y="30"/>
                  </a:lnTo>
                  <a:lnTo>
                    <a:pt x="1094" y="20"/>
                  </a:lnTo>
                  <a:lnTo>
                    <a:pt x="1052" y="11"/>
                  </a:lnTo>
                  <a:lnTo>
                    <a:pt x="1009" y="7"/>
                  </a:lnTo>
                  <a:lnTo>
                    <a:pt x="966" y="2"/>
                  </a:lnTo>
                  <a:lnTo>
                    <a:pt x="923" y="0"/>
                  </a:lnTo>
                  <a:lnTo>
                    <a:pt x="880" y="0"/>
                  </a:lnTo>
                  <a:lnTo>
                    <a:pt x="837" y="2"/>
                  </a:lnTo>
                  <a:lnTo>
                    <a:pt x="794" y="5"/>
                  </a:lnTo>
                  <a:lnTo>
                    <a:pt x="751" y="10"/>
                  </a:lnTo>
                  <a:lnTo>
                    <a:pt x="708" y="18"/>
                  </a:lnTo>
                  <a:lnTo>
                    <a:pt x="667" y="28"/>
                  </a:lnTo>
                  <a:lnTo>
                    <a:pt x="624" y="40"/>
                  </a:lnTo>
                  <a:lnTo>
                    <a:pt x="584" y="54"/>
                  </a:lnTo>
                  <a:lnTo>
                    <a:pt x="543" y="69"/>
                  </a:lnTo>
                  <a:lnTo>
                    <a:pt x="504" y="87"/>
                  </a:lnTo>
                  <a:lnTo>
                    <a:pt x="466" y="107"/>
                  </a:lnTo>
                  <a:lnTo>
                    <a:pt x="428" y="130"/>
                  </a:lnTo>
                  <a:lnTo>
                    <a:pt x="391" y="155"/>
                  </a:lnTo>
                  <a:lnTo>
                    <a:pt x="357" y="182"/>
                  </a:lnTo>
                  <a:lnTo>
                    <a:pt x="322" y="210"/>
                  </a:lnTo>
                  <a:lnTo>
                    <a:pt x="289" y="241"/>
                  </a:lnTo>
                  <a:lnTo>
                    <a:pt x="258" y="272"/>
                  </a:lnTo>
                  <a:lnTo>
                    <a:pt x="228" y="309"/>
                  </a:lnTo>
                  <a:lnTo>
                    <a:pt x="200" y="345"/>
                  </a:lnTo>
                  <a:lnTo>
                    <a:pt x="173" y="385"/>
                  </a:lnTo>
                  <a:lnTo>
                    <a:pt x="149" y="426"/>
                  </a:lnTo>
                  <a:lnTo>
                    <a:pt x="149" y="426"/>
                  </a:lnTo>
                  <a:lnTo>
                    <a:pt x="124" y="472"/>
                  </a:lnTo>
                  <a:lnTo>
                    <a:pt x="102" y="520"/>
                  </a:lnTo>
                  <a:lnTo>
                    <a:pt x="83" y="568"/>
                  </a:lnTo>
                  <a:lnTo>
                    <a:pt x="64" y="617"/>
                  </a:lnTo>
                  <a:lnTo>
                    <a:pt x="48" y="667"/>
                  </a:lnTo>
                  <a:lnTo>
                    <a:pt x="35" y="718"/>
                  </a:lnTo>
                  <a:lnTo>
                    <a:pt x="23" y="769"/>
                  </a:lnTo>
                  <a:lnTo>
                    <a:pt x="15" y="822"/>
                  </a:lnTo>
                  <a:lnTo>
                    <a:pt x="7" y="875"/>
                  </a:lnTo>
                  <a:lnTo>
                    <a:pt x="2" y="928"/>
                  </a:lnTo>
                  <a:lnTo>
                    <a:pt x="0" y="982"/>
                  </a:lnTo>
                  <a:lnTo>
                    <a:pt x="0" y="1035"/>
                  </a:lnTo>
                  <a:lnTo>
                    <a:pt x="2" y="1090"/>
                  </a:lnTo>
                  <a:lnTo>
                    <a:pt x="5" y="1146"/>
                  </a:lnTo>
                  <a:lnTo>
                    <a:pt x="12" y="1200"/>
                  </a:lnTo>
                  <a:lnTo>
                    <a:pt x="22" y="1255"/>
                  </a:lnTo>
                  <a:lnTo>
                    <a:pt x="31" y="1311"/>
                  </a:lnTo>
                  <a:lnTo>
                    <a:pt x="46" y="1365"/>
                  </a:lnTo>
                  <a:lnTo>
                    <a:pt x="61" y="1420"/>
                  </a:lnTo>
                  <a:lnTo>
                    <a:pt x="79" y="1474"/>
                  </a:lnTo>
                  <a:lnTo>
                    <a:pt x="101" y="1529"/>
                  </a:lnTo>
                  <a:lnTo>
                    <a:pt x="124" y="1583"/>
                  </a:lnTo>
                  <a:lnTo>
                    <a:pt x="149" y="1636"/>
                  </a:lnTo>
                  <a:lnTo>
                    <a:pt x="177" y="1689"/>
                  </a:lnTo>
                  <a:lnTo>
                    <a:pt x="206" y="1742"/>
                  </a:lnTo>
                  <a:lnTo>
                    <a:pt x="239" y="1793"/>
                  </a:lnTo>
                  <a:lnTo>
                    <a:pt x="274" y="1844"/>
                  </a:lnTo>
                  <a:lnTo>
                    <a:pt x="312" y="1895"/>
                  </a:lnTo>
                  <a:lnTo>
                    <a:pt x="353" y="1943"/>
                  </a:lnTo>
                  <a:lnTo>
                    <a:pt x="396" y="1993"/>
                  </a:lnTo>
                  <a:lnTo>
                    <a:pt x="441" y="2039"/>
                  </a:lnTo>
                  <a:lnTo>
                    <a:pt x="489" y="2085"/>
                  </a:lnTo>
                  <a:lnTo>
                    <a:pt x="2552" y="2085"/>
                  </a:lnTo>
                  <a:lnTo>
                    <a:pt x="2552" y="2085"/>
                  </a:lnTo>
                  <a:lnTo>
                    <a:pt x="2526" y="2070"/>
                  </a:lnTo>
                  <a:lnTo>
                    <a:pt x="2450" y="2026"/>
                  </a:lnTo>
                  <a:lnTo>
                    <a:pt x="2336" y="1955"/>
                  </a:lnTo>
                  <a:lnTo>
                    <a:pt x="2266" y="1910"/>
                  </a:lnTo>
                  <a:lnTo>
                    <a:pt x="2192" y="1860"/>
                  </a:lnTo>
                  <a:lnTo>
                    <a:pt x="2111" y="1808"/>
                  </a:lnTo>
                  <a:lnTo>
                    <a:pt x="2025" y="1748"/>
                  </a:lnTo>
                  <a:lnTo>
                    <a:pt x="1938" y="1685"/>
                  </a:lnTo>
                  <a:lnTo>
                    <a:pt x="1849" y="1619"/>
                  </a:lnTo>
                  <a:lnTo>
                    <a:pt x="1758" y="1550"/>
                  </a:lnTo>
                  <a:lnTo>
                    <a:pt x="1667" y="1477"/>
                  </a:lnTo>
                  <a:lnTo>
                    <a:pt x="1578" y="1403"/>
                  </a:lnTo>
                  <a:lnTo>
                    <a:pt x="1492" y="1326"/>
                  </a:lnTo>
                  <a:lnTo>
                    <a:pt x="1451" y="1286"/>
                  </a:lnTo>
                  <a:lnTo>
                    <a:pt x="1410" y="1246"/>
                  </a:lnTo>
                  <a:lnTo>
                    <a:pt x="1370" y="1207"/>
                  </a:lnTo>
                  <a:lnTo>
                    <a:pt x="1332" y="1167"/>
                  </a:lnTo>
                  <a:lnTo>
                    <a:pt x="1296" y="1126"/>
                  </a:lnTo>
                  <a:lnTo>
                    <a:pt x="1261" y="1086"/>
                  </a:lnTo>
                  <a:lnTo>
                    <a:pt x="1227" y="1045"/>
                  </a:lnTo>
                  <a:lnTo>
                    <a:pt x="1195" y="1004"/>
                  </a:lnTo>
                  <a:lnTo>
                    <a:pt x="1167" y="962"/>
                  </a:lnTo>
                  <a:lnTo>
                    <a:pt x="1139" y="923"/>
                  </a:lnTo>
                  <a:lnTo>
                    <a:pt x="1114" y="881"/>
                  </a:lnTo>
                  <a:lnTo>
                    <a:pt x="1091" y="840"/>
                  </a:lnTo>
                  <a:lnTo>
                    <a:pt x="1071" y="801"/>
                  </a:lnTo>
                  <a:lnTo>
                    <a:pt x="1055" y="761"/>
                  </a:lnTo>
                  <a:lnTo>
                    <a:pt x="1042" y="720"/>
                  </a:lnTo>
                  <a:lnTo>
                    <a:pt x="1030" y="680"/>
                  </a:lnTo>
                  <a:lnTo>
                    <a:pt x="1022" y="642"/>
                  </a:lnTo>
                  <a:lnTo>
                    <a:pt x="1017" y="602"/>
                  </a:lnTo>
                  <a:lnTo>
                    <a:pt x="1015" y="565"/>
                  </a:lnTo>
                  <a:lnTo>
                    <a:pt x="1019" y="527"/>
                  </a:lnTo>
                  <a:lnTo>
                    <a:pt x="1023" y="489"/>
                  </a:lnTo>
                  <a:lnTo>
                    <a:pt x="1028" y="470"/>
                  </a:lnTo>
                  <a:lnTo>
                    <a:pt x="1033" y="452"/>
                  </a:lnTo>
                  <a:lnTo>
                    <a:pt x="1040" y="434"/>
                  </a:lnTo>
                  <a:lnTo>
                    <a:pt x="1048" y="416"/>
                  </a:lnTo>
                  <a:lnTo>
                    <a:pt x="1057" y="398"/>
                  </a:lnTo>
                  <a:lnTo>
                    <a:pt x="1066" y="381"/>
                  </a:lnTo>
                  <a:lnTo>
                    <a:pt x="1076" y="363"/>
                  </a:lnTo>
                  <a:lnTo>
                    <a:pt x="1088" y="347"/>
                  </a:lnTo>
                  <a:lnTo>
                    <a:pt x="1101" y="330"/>
                  </a:lnTo>
                  <a:lnTo>
                    <a:pt x="1116" y="312"/>
                  </a:lnTo>
                  <a:lnTo>
                    <a:pt x="1131" y="295"/>
                  </a:lnTo>
                  <a:lnTo>
                    <a:pt x="1147" y="281"/>
                  </a:lnTo>
                  <a:lnTo>
                    <a:pt x="1182" y="248"/>
                  </a:lnTo>
                  <a:lnTo>
                    <a:pt x="1223" y="216"/>
                  </a:lnTo>
                  <a:lnTo>
                    <a:pt x="1269" y="186"/>
                  </a:lnTo>
                  <a:lnTo>
                    <a:pt x="1321" y="158"/>
                  </a:lnTo>
                  <a:lnTo>
                    <a:pt x="1377" y="130"/>
                  </a:lnTo>
                  <a:lnTo>
                    <a:pt x="1377" y="130"/>
                  </a:lnTo>
                  <a:close/>
                </a:path>
              </a:pathLst>
            </a:custGeom>
            <a:solidFill>
              <a:schemeClr val="bg1">
                <a:lumMod val="95000"/>
                <a:alpha val="34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1"/>
            <p:cNvSpPr>
              <a:spLocks/>
            </p:cNvSpPr>
            <p:nvPr userDrawn="1"/>
          </p:nvSpPr>
          <p:spPr bwMode="auto">
            <a:xfrm>
              <a:off x="1155002" y="5801712"/>
              <a:ext cx="3420932" cy="5698392"/>
            </a:xfrm>
            <a:custGeom>
              <a:avLst/>
              <a:gdLst/>
              <a:ahLst/>
              <a:cxnLst>
                <a:cxn ang="0">
                  <a:pos x="99" y="1804"/>
                </a:cxn>
                <a:cxn ang="0">
                  <a:pos x="57" y="1647"/>
                </a:cxn>
                <a:cxn ang="0">
                  <a:pos x="29" y="1492"/>
                </a:cxn>
                <a:cxn ang="0">
                  <a:pos x="10" y="1342"/>
                </a:cxn>
                <a:cxn ang="0">
                  <a:pos x="1" y="1195"/>
                </a:cxn>
                <a:cxn ang="0">
                  <a:pos x="1" y="1054"/>
                </a:cxn>
                <a:cxn ang="0">
                  <a:pos x="10" y="919"/>
                </a:cxn>
                <a:cxn ang="0">
                  <a:pos x="26" y="790"/>
                </a:cxn>
                <a:cxn ang="0">
                  <a:pos x="49" y="667"/>
                </a:cxn>
                <a:cxn ang="0">
                  <a:pos x="81" y="553"/>
                </a:cxn>
                <a:cxn ang="0">
                  <a:pos x="117" y="445"/>
                </a:cxn>
                <a:cxn ang="0">
                  <a:pos x="158" y="346"/>
                </a:cxn>
                <a:cxn ang="0">
                  <a:pos x="203" y="255"/>
                </a:cxn>
                <a:cxn ang="0">
                  <a:pos x="254" y="176"/>
                </a:cxn>
                <a:cxn ang="0">
                  <a:pos x="307" y="105"/>
                </a:cxn>
                <a:cxn ang="0">
                  <a:pos x="363" y="47"/>
                </a:cxn>
                <a:cxn ang="0">
                  <a:pos x="421" y="0"/>
                </a:cxn>
                <a:cxn ang="0">
                  <a:pos x="383" y="57"/>
                </a:cxn>
                <a:cxn ang="0">
                  <a:pos x="317" y="176"/>
                </a:cxn>
                <a:cxn ang="0">
                  <a:pos x="265" y="298"/>
                </a:cxn>
                <a:cxn ang="0">
                  <a:pos x="226" y="421"/>
                </a:cxn>
                <a:cxn ang="0">
                  <a:pos x="201" y="544"/>
                </a:cxn>
                <a:cxn ang="0">
                  <a:pos x="188" y="667"/>
                </a:cxn>
                <a:cxn ang="0">
                  <a:pos x="186" y="789"/>
                </a:cxn>
                <a:cxn ang="0">
                  <a:pos x="196" y="911"/>
                </a:cxn>
                <a:cxn ang="0">
                  <a:pos x="219" y="1030"/>
                </a:cxn>
                <a:cxn ang="0">
                  <a:pos x="252" y="1147"/>
                </a:cxn>
                <a:cxn ang="0">
                  <a:pos x="297" y="1261"/>
                </a:cxn>
                <a:cxn ang="0">
                  <a:pos x="351" y="1371"/>
                </a:cxn>
                <a:cxn ang="0">
                  <a:pos x="416" y="1477"/>
                </a:cxn>
                <a:cxn ang="0">
                  <a:pos x="492" y="1578"/>
                </a:cxn>
                <a:cxn ang="0">
                  <a:pos x="576" y="1674"/>
                </a:cxn>
                <a:cxn ang="0">
                  <a:pos x="668" y="1763"/>
                </a:cxn>
                <a:cxn ang="0">
                  <a:pos x="99" y="1804"/>
                </a:cxn>
              </a:cxnLst>
              <a:rect l="0" t="0" r="r" b="b"/>
              <a:pathLst>
                <a:path w="718" h="1804">
                  <a:moveTo>
                    <a:pt x="99" y="1804"/>
                  </a:moveTo>
                  <a:lnTo>
                    <a:pt x="99" y="1804"/>
                  </a:lnTo>
                  <a:lnTo>
                    <a:pt x="77" y="1725"/>
                  </a:lnTo>
                  <a:lnTo>
                    <a:pt x="57" y="1647"/>
                  </a:lnTo>
                  <a:lnTo>
                    <a:pt x="43" y="1570"/>
                  </a:lnTo>
                  <a:lnTo>
                    <a:pt x="29" y="1492"/>
                  </a:lnTo>
                  <a:lnTo>
                    <a:pt x="18" y="1416"/>
                  </a:lnTo>
                  <a:lnTo>
                    <a:pt x="10" y="1342"/>
                  </a:lnTo>
                  <a:lnTo>
                    <a:pt x="5" y="1267"/>
                  </a:lnTo>
                  <a:lnTo>
                    <a:pt x="1" y="1195"/>
                  </a:lnTo>
                  <a:lnTo>
                    <a:pt x="0" y="1124"/>
                  </a:lnTo>
                  <a:lnTo>
                    <a:pt x="1" y="1054"/>
                  </a:lnTo>
                  <a:lnTo>
                    <a:pt x="5" y="987"/>
                  </a:lnTo>
                  <a:lnTo>
                    <a:pt x="10" y="919"/>
                  </a:lnTo>
                  <a:lnTo>
                    <a:pt x="18" y="853"/>
                  </a:lnTo>
                  <a:lnTo>
                    <a:pt x="26" y="790"/>
                  </a:lnTo>
                  <a:lnTo>
                    <a:pt x="38" y="728"/>
                  </a:lnTo>
                  <a:lnTo>
                    <a:pt x="49" y="667"/>
                  </a:lnTo>
                  <a:lnTo>
                    <a:pt x="64" y="609"/>
                  </a:lnTo>
                  <a:lnTo>
                    <a:pt x="81" y="553"/>
                  </a:lnTo>
                  <a:lnTo>
                    <a:pt x="97" y="496"/>
                  </a:lnTo>
                  <a:lnTo>
                    <a:pt x="117" y="445"/>
                  </a:lnTo>
                  <a:lnTo>
                    <a:pt x="137" y="394"/>
                  </a:lnTo>
                  <a:lnTo>
                    <a:pt x="158" y="346"/>
                  </a:lnTo>
                  <a:lnTo>
                    <a:pt x="180" y="300"/>
                  </a:lnTo>
                  <a:lnTo>
                    <a:pt x="203" y="255"/>
                  </a:lnTo>
                  <a:lnTo>
                    <a:pt x="227" y="214"/>
                  </a:lnTo>
                  <a:lnTo>
                    <a:pt x="254" y="176"/>
                  </a:lnTo>
                  <a:lnTo>
                    <a:pt x="280" y="140"/>
                  </a:lnTo>
                  <a:lnTo>
                    <a:pt x="307" y="105"/>
                  </a:lnTo>
                  <a:lnTo>
                    <a:pt x="335" y="76"/>
                  </a:lnTo>
                  <a:lnTo>
                    <a:pt x="363" y="47"/>
                  </a:lnTo>
                  <a:lnTo>
                    <a:pt x="391" y="21"/>
                  </a:lnTo>
                  <a:lnTo>
                    <a:pt x="421" y="0"/>
                  </a:lnTo>
                  <a:lnTo>
                    <a:pt x="421" y="0"/>
                  </a:lnTo>
                  <a:lnTo>
                    <a:pt x="383" y="57"/>
                  </a:lnTo>
                  <a:lnTo>
                    <a:pt x="348" y="117"/>
                  </a:lnTo>
                  <a:lnTo>
                    <a:pt x="317" y="176"/>
                  </a:lnTo>
                  <a:lnTo>
                    <a:pt x="289" y="237"/>
                  </a:lnTo>
                  <a:lnTo>
                    <a:pt x="265" y="298"/>
                  </a:lnTo>
                  <a:lnTo>
                    <a:pt x="244" y="359"/>
                  </a:lnTo>
                  <a:lnTo>
                    <a:pt x="226" y="421"/>
                  </a:lnTo>
                  <a:lnTo>
                    <a:pt x="213" y="482"/>
                  </a:lnTo>
                  <a:lnTo>
                    <a:pt x="201" y="544"/>
                  </a:lnTo>
                  <a:lnTo>
                    <a:pt x="193" y="605"/>
                  </a:lnTo>
                  <a:lnTo>
                    <a:pt x="188" y="667"/>
                  </a:lnTo>
                  <a:lnTo>
                    <a:pt x="185" y="728"/>
                  </a:lnTo>
                  <a:lnTo>
                    <a:pt x="186" y="789"/>
                  </a:lnTo>
                  <a:lnTo>
                    <a:pt x="189" y="850"/>
                  </a:lnTo>
                  <a:lnTo>
                    <a:pt x="196" y="911"/>
                  </a:lnTo>
                  <a:lnTo>
                    <a:pt x="206" y="970"/>
                  </a:lnTo>
                  <a:lnTo>
                    <a:pt x="219" y="1030"/>
                  </a:lnTo>
                  <a:lnTo>
                    <a:pt x="234" y="1089"/>
                  </a:lnTo>
                  <a:lnTo>
                    <a:pt x="252" y="1147"/>
                  </a:lnTo>
                  <a:lnTo>
                    <a:pt x="274" y="1205"/>
                  </a:lnTo>
                  <a:lnTo>
                    <a:pt x="297" y="1261"/>
                  </a:lnTo>
                  <a:lnTo>
                    <a:pt x="323" y="1317"/>
                  </a:lnTo>
                  <a:lnTo>
                    <a:pt x="351" y="1371"/>
                  </a:lnTo>
                  <a:lnTo>
                    <a:pt x="383" y="1424"/>
                  </a:lnTo>
                  <a:lnTo>
                    <a:pt x="416" y="1477"/>
                  </a:lnTo>
                  <a:lnTo>
                    <a:pt x="452" y="1528"/>
                  </a:lnTo>
                  <a:lnTo>
                    <a:pt x="492" y="1578"/>
                  </a:lnTo>
                  <a:lnTo>
                    <a:pt x="531" y="1626"/>
                  </a:lnTo>
                  <a:lnTo>
                    <a:pt x="576" y="1674"/>
                  </a:lnTo>
                  <a:lnTo>
                    <a:pt x="620" y="1718"/>
                  </a:lnTo>
                  <a:lnTo>
                    <a:pt x="668" y="1763"/>
                  </a:lnTo>
                  <a:lnTo>
                    <a:pt x="718" y="1804"/>
                  </a:lnTo>
                  <a:lnTo>
                    <a:pt x="99" y="1804"/>
                  </a:lnTo>
                  <a:lnTo>
                    <a:pt x="99" y="1804"/>
                  </a:lnTo>
                  <a:close/>
                </a:path>
              </a:pathLst>
            </a:custGeom>
            <a:solidFill>
              <a:schemeClr val="accent2">
                <a:lumMod val="60000"/>
                <a:lumOff val="40000"/>
                <a:alpha val="37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spcBef>
          <a:spcPct val="0"/>
        </a:spcBef>
        <a:buNone/>
        <a:defRPr sz="4000" kern="1200">
          <a:solidFill>
            <a:schemeClr val="accent2">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accent1">
              <a:lumMod val="7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accent1">
              <a:lumMod val="7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accent1">
              <a:lumMod val="7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accent1">
              <a:lumMod val="7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 y="152400"/>
            <a:ext cx="6858000" cy="707886"/>
          </a:xfrm>
        </p:spPr>
        <p:txBody>
          <a:bodyPr/>
          <a:lstStyle/>
          <a:p>
            <a:pPr algn="l"/>
            <a:r>
              <a:rPr lang="en-US" dirty="0"/>
              <a:t>CITY OF AUBURN</a:t>
            </a:r>
          </a:p>
        </p:txBody>
      </p:sp>
      <p:sp>
        <p:nvSpPr>
          <p:cNvPr id="5" name="Subtitle 4"/>
          <p:cNvSpPr>
            <a:spLocks noGrp="1"/>
          </p:cNvSpPr>
          <p:nvPr>
            <p:ph type="subTitle" idx="1"/>
          </p:nvPr>
        </p:nvSpPr>
        <p:spPr>
          <a:xfrm>
            <a:off x="228600" y="762000"/>
            <a:ext cx="6858000" cy="461665"/>
          </a:xfrm>
        </p:spPr>
        <p:txBody>
          <a:bodyPr/>
          <a:lstStyle/>
          <a:p>
            <a:pPr algn="l"/>
            <a:r>
              <a:rPr lang="en-US" dirty="0"/>
              <a:t>FINANCIAL OVERVIEW</a:t>
            </a:r>
          </a:p>
        </p:txBody>
      </p:sp>
      <p:pic>
        <p:nvPicPr>
          <p:cNvPr id="7" name="Picture 6"/>
          <p:cNvPicPr/>
          <p:nvPr/>
        </p:nvPicPr>
        <p:blipFill>
          <a:blip r:embed="rId3" cstate="print"/>
          <a:srcRect/>
          <a:stretch>
            <a:fillRect/>
          </a:stretch>
        </p:blipFill>
        <p:spPr bwMode="auto">
          <a:xfrm>
            <a:off x="381000" y="5727025"/>
            <a:ext cx="1828800" cy="838200"/>
          </a:xfrm>
          <a:prstGeom prst="rect">
            <a:avLst/>
          </a:prstGeom>
          <a:noFill/>
          <a:ln w="9525">
            <a:noFill/>
            <a:miter lim="800000"/>
            <a:headEnd/>
            <a:tailEnd/>
          </a:ln>
        </p:spPr>
      </p:pic>
      <p:sp>
        <p:nvSpPr>
          <p:cNvPr id="9" name="Title 1"/>
          <p:cNvSpPr txBox="1">
            <a:spLocks/>
          </p:cNvSpPr>
          <p:nvPr/>
        </p:nvSpPr>
        <p:spPr bwMode="auto">
          <a:xfrm>
            <a:off x="228600" y="1171545"/>
            <a:ext cx="3657600" cy="1323439"/>
          </a:xfrm>
          <a:prstGeom prst="rect">
            <a:avLst/>
          </a:prstGeom>
          <a:noFill/>
          <a:ln>
            <a:miter lim="800000"/>
            <a:headEnd/>
            <a:tailEnd/>
          </a:ln>
        </p:spPr>
        <p:txBody>
          <a:bodyPr vert="horz" wrap="square" lIns="91440" tIns="45720" rIns="91440" bIns="45720" numCol="1" rtlCol="0" anchor="b" anchorCtr="0" compatLnSpc="1">
            <a:prstTxWarp prst="textNoShape">
              <a:avLst/>
            </a:prstTxWarp>
            <a:spAutoFit/>
          </a:bodyPr>
          <a:lstStyle/>
          <a:p>
            <a:pPr lvl="0">
              <a:spcBef>
                <a:spcPct val="0"/>
              </a:spcBef>
              <a:defRPr/>
            </a:pPr>
            <a:r>
              <a:rPr kumimoji="0" lang="en-US" b="0" i="0" u="none" strike="noStrike" kern="1200" cap="none" spc="0" normalizeH="0" baseline="0" noProof="0" dirty="0">
                <a:ln>
                  <a:noFill/>
                </a:ln>
                <a:solidFill>
                  <a:schemeClr val="tx1"/>
                </a:solidFill>
                <a:effectLst/>
                <a:uLnTx/>
                <a:uFillTx/>
                <a:latin typeface="+mj-lt"/>
                <a:ea typeface="+mj-ea"/>
                <a:cs typeface="+mj-cs"/>
              </a:rPr>
              <a:t>Presented by: </a:t>
            </a:r>
            <a:br>
              <a:rPr kumimoji="0" lang="en-US" b="0" i="0" u="none" strike="noStrike" kern="1200" cap="none" spc="0" normalizeH="0" baseline="0" noProof="0" dirty="0">
                <a:ln>
                  <a:noFill/>
                </a:ln>
                <a:solidFill>
                  <a:schemeClr val="tx1"/>
                </a:solidFill>
                <a:effectLst/>
                <a:uLnTx/>
                <a:uFillTx/>
                <a:latin typeface="+mj-lt"/>
                <a:ea typeface="+mj-ea"/>
                <a:cs typeface="+mj-cs"/>
              </a:rPr>
            </a:br>
            <a:r>
              <a:rPr lang="en-US" dirty="0">
                <a:latin typeface="+mj-lt"/>
                <a:ea typeface="+mj-ea"/>
                <a:cs typeface="+mj-cs"/>
              </a:rPr>
              <a:t>Casey Leonard and Sarah Dodge</a:t>
            </a:r>
            <a:br>
              <a:rPr kumimoji="0" lang="en-US" b="0" i="0" u="none" strike="noStrike" kern="1200" cap="none" spc="0" normalizeH="0" baseline="0" noProof="0" dirty="0">
                <a:ln>
                  <a:noFill/>
                </a:ln>
                <a:solidFill>
                  <a:schemeClr val="tx1"/>
                </a:solidFill>
                <a:effectLst/>
                <a:uLnTx/>
                <a:uFillTx/>
                <a:latin typeface="+mj-lt"/>
                <a:ea typeface="+mj-ea"/>
                <a:cs typeface="+mj-cs"/>
              </a:rPr>
            </a:br>
            <a:r>
              <a:rPr kumimoji="0" lang="en-US" b="0" i="1" u="none" strike="noStrike" kern="1200" cap="none" spc="0" normalizeH="0" baseline="0" noProof="0" dirty="0">
                <a:ln>
                  <a:noFill/>
                </a:ln>
                <a:solidFill>
                  <a:schemeClr val="tx2">
                    <a:lumMod val="60000"/>
                    <a:lumOff val="40000"/>
                  </a:schemeClr>
                </a:solidFill>
                <a:effectLst/>
                <a:uLnTx/>
                <a:uFillTx/>
                <a:latin typeface="+mj-lt"/>
                <a:ea typeface="+mj-ea"/>
                <a:cs typeface="+mj-cs"/>
              </a:rPr>
              <a:t>RUNYON KERSTEEN OUELLETTE</a:t>
            </a:r>
            <a:br>
              <a:rPr kumimoji="0" lang="en-US" sz="1200" b="0" i="1" u="none" strike="noStrike" kern="1200" cap="none" spc="0" normalizeH="0" baseline="0" noProof="0" dirty="0">
                <a:ln>
                  <a:noFill/>
                </a:ln>
                <a:solidFill>
                  <a:schemeClr val="hlink"/>
                </a:solidFill>
                <a:effectLst/>
                <a:uLnTx/>
                <a:uFillTx/>
                <a:latin typeface="+mj-lt"/>
                <a:ea typeface="+mj-ea"/>
                <a:cs typeface="+mj-cs"/>
              </a:rPr>
            </a:br>
            <a:br>
              <a:rPr kumimoji="0" lang="en-US" sz="1200" b="0" i="0" u="none" strike="noStrike" kern="1200" cap="none" spc="0" normalizeH="0" baseline="0" noProof="0" dirty="0">
                <a:ln>
                  <a:noFill/>
                </a:ln>
                <a:solidFill>
                  <a:schemeClr val="tx1"/>
                </a:solidFill>
                <a:effectLst/>
                <a:uLnTx/>
                <a:uFillTx/>
                <a:latin typeface="+mj-lt"/>
                <a:ea typeface="+mj-ea"/>
                <a:cs typeface="+mj-cs"/>
              </a:rPr>
            </a:br>
            <a:endParaRPr kumimoji="0" lang="en-US" sz="1400" b="0" i="0" u="none" strike="noStrike" kern="1200" cap="none" spc="0" normalizeH="0" baseline="0" noProof="0" dirty="0">
              <a:ln>
                <a:noFill/>
              </a:ln>
              <a:solidFill>
                <a:schemeClr val="tx1"/>
              </a:solidFill>
              <a:effectLst/>
              <a:uLnTx/>
              <a:uFillTx/>
              <a:latin typeface="+mj-lt"/>
              <a:ea typeface="+mj-ea"/>
              <a:cs typeface="+mj-cs"/>
            </a:endParaRPr>
          </a:p>
        </p:txBody>
      </p:sp>
      <p:sp>
        <p:nvSpPr>
          <p:cNvPr id="11" name="Rectangle 17"/>
          <p:cNvSpPr>
            <a:spLocks noChangeArrowheads="1"/>
          </p:cNvSpPr>
          <p:nvPr/>
        </p:nvSpPr>
        <p:spPr bwMode="auto">
          <a:xfrm>
            <a:off x="2362200" y="4260235"/>
            <a:ext cx="6629400" cy="1754326"/>
          </a:xfrm>
          <a:prstGeom prst="rect">
            <a:avLst/>
          </a:prstGeom>
          <a:noFill/>
          <a:ln w="9525">
            <a:noFill/>
            <a:miter lim="800000"/>
            <a:headEnd/>
            <a:tailEnd/>
          </a:ln>
        </p:spPr>
        <p:txBody>
          <a:bodyPr wrap="square">
            <a:spAutoFit/>
          </a:bodyPr>
          <a:lstStyle/>
          <a:p>
            <a:pPr algn="l"/>
            <a:r>
              <a:rPr lang="en-US" sz="1200" b="1" i="1" u="sng" dirty="0">
                <a:latin typeface="Calibri" pitchFamily="34" charset="0"/>
              </a:rPr>
              <a:t>About this presentation</a:t>
            </a:r>
          </a:p>
          <a:p>
            <a:pPr algn="just"/>
            <a:r>
              <a:rPr lang="en-US" sz="1200" dirty="0">
                <a:latin typeface="Calibri" pitchFamily="34" charset="0"/>
              </a:rPr>
              <a:t>This presentation is intended as a tool to assist the City Council, School Committee, Audit Committee and management in understanding its financial operating results.  The information contained in this publication should be read in conjunction with the audited financial statements and related disclosures and should not be used for any other purposes without the expressed consent of </a:t>
            </a:r>
            <a:r>
              <a:rPr lang="en-US" sz="1200" i="1" dirty="0">
                <a:solidFill>
                  <a:schemeClr val="tx2">
                    <a:lumMod val="60000"/>
                    <a:lumOff val="40000"/>
                  </a:schemeClr>
                </a:solidFill>
                <a:latin typeface="Calibri" pitchFamily="34" charset="0"/>
              </a:rPr>
              <a:t>RUNYON KERSTEEN OUELLETTE</a:t>
            </a:r>
            <a:r>
              <a:rPr lang="en-US" sz="1200" dirty="0">
                <a:latin typeface="Calibri" pitchFamily="34" charset="0"/>
              </a:rPr>
              <a:t>.  </a:t>
            </a:r>
          </a:p>
          <a:p>
            <a:pPr algn="l"/>
            <a:endParaRPr lang="en-US" sz="1200" dirty="0">
              <a:latin typeface="Calibri" pitchFamily="34" charset="0"/>
            </a:endParaRPr>
          </a:p>
          <a:p>
            <a:pPr algn="l"/>
            <a:r>
              <a:rPr lang="en-US" sz="1200" dirty="0">
                <a:latin typeface="Calibri" pitchFamily="34" charset="0"/>
              </a:rPr>
              <a:t>Please contact us at 207-773-2986 or 1-800-486-1784</a:t>
            </a:r>
            <a:br>
              <a:rPr lang="en-US" sz="1200" dirty="0">
                <a:latin typeface="Calibri" pitchFamily="34" charset="0"/>
              </a:rPr>
            </a:br>
            <a:r>
              <a:rPr lang="en-US" sz="1200" dirty="0">
                <a:latin typeface="Calibri" pitchFamily="34" charset="0"/>
              </a:rPr>
              <a:t>20 Long Creek Drive, South Portland, ME 04106</a:t>
            </a:r>
          </a:p>
        </p:txBody>
      </p:sp>
      <p:sp>
        <p:nvSpPr>
          <p:cNvPr id="2" name="Rectangle 6">
            <a:extLst>
              <a:ext uri="{FF2B5EF4-FFF2-40B4-BE49-F238E27FC236}">
                <a16:creationId xmlns:a16="http://schemas.microsoft.com/office/drawing/2014/main" id="{F01BD4ED-7177-B6F0-F719-1BA293204F28}"/>
              </a:ext>
            </a:extLst>
          </p:cNvPr>
          <p:cNvSpPr>
            <a:spLocks noChangeArrowheads="1"/>
          </p:cNvSpPr>
          <p:nvPr/>
        </p:nvSpPr>
        <p:spPr bwMode="auto">
          <a:xfrm>
            <a:off x="1143000" y="2321243"/>
            <a:ext cx="7391400" cy="1938992"/>
          </a:xfrm>
          <a:prstGeom prst="rect">
            <a:avLst/>
          </a:prstGeom>
          <a:noFill/>
          <a:ln w="9525">
            <a:noFill/>
            <a:miter lim="800000"/>
            <a:headEnd/>
            <a:tailEnd/>
          </a:ln>
        </p:spPr>
        <p:txBody>
          <a:bodyPr wrap="square">
            <a:spAutoFit/>
          </a:bodyPr>
          <a:lstStyle/>
          <a:p>
            <a:pPr marL="342900" indent="-342900" algn="l"/>
            <a:r>
              <a:rPr lang="en-US" sz="1200" b="1" u="sng" dirty="0">
                <a:latin typeface="Calibri" pitchFamily="34" charset="0"/>
              </a:rPr>
              <a:t>INSIDE</a:t>
            </a:r>
          </a:p>
          <a:p>
            <a:pPr algn="l"/>
            <a:r>
              <a:rPr lang="en-US" sz="1200" dirty="0">
                <a:latin typeface="Calibri" pitchFamily="34" charset="0"/>
              </a:rPr>
              <a:t>2. and 3.	Summary of Audit Results</a:t>
            </a:r>
          </a:p>
          <a:p>
            <a:pPr marL="228600" indent="-228600" algn="l">
              <a:buAutoNum type="arabicPeriod" startAt="4"/>
            </a:pPr>
            <a:r>
              <a:rPr lang="en-US" sz="1200" dirty="0">
                <a:latin typeface="Calibri" pitchFamily="34" charset="0"/>
              </a:rPr>
              <a:t>                    General Fund – Fund Balance Analysis – FY 2020-2024</a:t>
            </a:r>
          </a:p>
          <a:p>
            <a:pPr marL="228600" indent="-228600" algn="l">
              <a:buAutoNum type="arabicPeriod" startAt="4"/>
            </a:pPr>
            <a:r>
              <a:rPr lang="en-US" sz="1200" dirty="0">
                <a:latin typeface="Calibri" pitchFamily="34" charset="0"/>
              </a:rPr>
              <a:t>                    General Fund – Revenues </a:t>
            </a:r>
          </a:p>
          <a:p>
            <a:pPr marL="228600" indent="-228600" algn="l">
              <a:buAutoNum type="arabicPeriod" startAt="4"/>
            </a:pPr>
            <a:r>
              <a:rPr lang="en-US" sz="1200" dirty="0">
                <a:latin typeface="Calibri" pitchFamily="34" charset="0"/>
              </a:rPr>
              <a:t>                    General Fund – Expenditures</a:t>
            </a:r>
          </a:p>
          <a:p>
            <a:pPr marL="228600" indent="-228600" algn="l">
              <a:buAutoNum type="arabicPeriod" startAt="4"/>
            </a:pPr>
            <a:r>
              <a:rPr lang="en-US" sz="1200" dirty="0">
                <a:latin typeface="Calibri" pitchFamily="34" charset="0"/>
              </a:rPr>
              <a:t>                    Unassigned Fund Balance as a Percentage of Budget</a:t>
            </a:r>
          </a:p>
          <a:p>
            <a:pPr marL="228600" indent="-228600" algn="l">
              <a:buAutoNum type="arabicPeriod" startAt="4"/>
            </a:pPr>
            <a:r>
              <a:rPr lang="en-US" sz="1200" dirty="0">
                <a:latin typeface="Calibri" pitchFamily="34" charset="0"/>
              </a:rPr>
              <a:t>                    General Fund – Fund Balance Analysis – FY 2020-2024 – School Department Only </a:t>
            </a:r>
          </a:p>
          <a:p>
            <a:pPr marL="228600" indent="-228600" algn="l">
              <a:buAutoNum type="arabicPeriod" startAt="4"/>
            </a:pPr>
            <a:r>
              <a:rPr lang="en-US" sz="1200" dirty="0">
                <a:latin typeface="Calibri" pitchFamily="34" charset="0"/>
              </a:rPr>
              <a:t>                    General Fund – Revenues – School Department Only</a:t>
            </a:r>
          </a:p>
          <a:p>
            <a:pPr marL="342900" indent="-342900" algn="l">
              <a:buAutoNum type="arabicPeriod" startAt="4"/>
            </a:pPr>
            <a:r>
              <a:rPr lang="en-US" sz="1200" dirty="0">
                <a:latin typeface="Calibri" pitchFamily="34" charset="0"/>
              </a:rPr>
              <a:t>                 General Fund – Expenditures – School Department Only</a:t>
            </a:r>
          </a:p>
          <a:p>
            <a:pPr algn="l"/>
            <a:endParaRPr lang="en-US" sz="1200" dirty="0">
              <a:latin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249382" y="-114442"/>
            <a:ext cx="8229599" cy="967273"/>
          </a:xfrm>
        </p:spPr>
        <p:txBody>
          <a:bodyPr>
            <a:normAutofit fontScale="90000"/>
          </a:bodyPr>
          <a:lstStyle/>
          <a:p>
            <a:r>
              <a:rPr lang="en-US" dirty="0"/>
              <a:t>CITY OF AUBURN – SCHOOL DEPARTMENT</a:t>
            </a:r>
          </a:p>
        </p:txBody>
      </p:sp>
      <p:sp>
        <p:nvSpPr>
          <p:cNvPr id="6" name="Subtitle 4"/>
          <p:cNvSpPr txBox="1">
            <a:spLocks/>
          </p:cNvSpPr>
          <p:nvPr/>
        </p:nvSpPr>
        <p:spPr>
          <a:xfrm>
            <a:off x="383265" y="689537"/>
            <a:ext cx="8077200" cy="434035"/>
          </a:xfrm>
          <a:prstGeom prst="rect">
            <a:avLst/>
          </a:prstGeom>
        </p:spPr>
        <p:txBody>
          <a:bodyPr>
            <a:normAutofit lnSpcReduction="10000"/>
          </a:bodyPr>
          <a:lstStyle/>
          <a:p>
            <a:pPr marL="342900" indent="-342900" fontAlgn="auto">
              <a:spcBef>
                <a:spcPct val="20000"/>
              </a:spcBef>
              <a:spcAft>
                <a:spcPts val="0"/>
              </a:spcAft>
              <a:defRPr/>
            </a:pPr>
            <a:r>
              <a:rPr lang="en-US" sz="2400" dirty="0">
                <a:solidFill>
                  <a:schemeClr val="accent1">
                    <a:lumMod val="75000"/>
                  </a:schemeClr>
                </a:solidFill>
                <a:latin typeface="+mn-lt"/>
              </a:rPr>
              <a:t>GENERAL FUND - EXPENDITURES</a:t>
            </a:r>
          </a:p>
        </p:txBody>
      </p:sp>
      <p:sp>
        <p:nvSpPr>
          <p:cNvPr id="7" name="Slide Number Placeholder 6"/>
          <p:cNvSpPr>
            <a:spLocks noGrp="1"/>
          </p:cNvSpPr>
          <p:nvPr>
            <p:ph type="sldNum" sz="quarter" idx="12"/>
          </p:nvPr>
        </p:nvSpPr>
        <p:spPr/>
        <p:txBody>
          <a:bodyPr/>
          <a:lstStyle/>
          <a:p>
            <a:pPr>
              <a:defRPr/>
            </a:pPr>
            <a:fld id="{81984CEE-E7EA-40BF-97F8-5E0A146A8464}" type="slidenum">
              <a:rPr lang="en-US"/>
              <a:pPr>
                <a:defRPr/>
              </a:pPr>
              <a:t>10</a:t>
            </a:fld>
            <a:endParaRPr lang="en-US" dirty="0"/>
          </a:p>
        </p:txBody>
      </p:sp>
      <p:pic>
        <p:nvPicPr>
          <p:cNvPr id="10" name="Content Placeholder 4"/>
          <p:cNvPicPr>
            <a:picLocks/>
          </p:cNvPicPr>
          <p:nvPr/>
        </p:nvPicPr>
        <p:blipFill>
          <a:blip r:embed="rId2">
            <a:extLst>
              <a:ext uri="{28A0092B-C50C-407E-A947-70E740481C1C}">
                <a14:useLocalDpi xmlns:a14="http://schemas.microsoft.com/office/drawing/2010/main" val="0"/>
              </a:ext>
            </a:extLst>
          </a:blip>
          <a:srcRect/>
          <a:stretch>
            <a:fillRect/>
          </a:stretch>
        </p:blipFill>
        <p:spPr>
          <a:xfrm>
            <a:off x="121024" y="6303168"/>
            <a:ext cx="1684338" cy="471488"/>
          </a:xfrm>
          <a:prstGeom prst="rect">
            <a:avLst/>
          </a:prstGeom>
        </p:spPr>
      </p:pic>
      <p:sp>
        <p:nvSpPr>
          <p:cNvPr id="9" name="TextBox 8"/>
          <p:cNvSpPr txBox="1"/>
          <p:nvPr/>
        </p:nvSpPr>
        <p:spPr>
          <a:xfrm>
            <a:off x="6728061" y="1212850"/>
            <a:ext cx="2505075" cy="4832092"/>
          </a:xfrm>
          <a:prstGeom prst="rect">
            <a:avLst/>
          </a:prstGeom>
          <a:noFill/>
        </p:spPr>
        <p:txBody>
          <a:bodyPr>
            <a:spAutoFit/>
          </a:bodyPr>
          <a:lstStyle/>
          <a:p>
            <a:pPr>
              <a:defRPr/>
            </a:pPr>
            <a:r>
              <a:rPr lang="en-US" sz="1400" b="1" dirty="0"/>
              <a:t> - Regular instruction</a:t>
            </a:r>
            <a:r>
              <a:rPr lang="en-US" sz="1400" dirty="0"/>
              <a:t> expenditures were under budget primarily due to  teacher vacancies.</a:t>
            </a:r>
          </a:p>
          <a:p>
            <a:pPr>
              <a:defRPr/>
            </a:pPr>
            <a:endParaRPr lang="en-US" sz="1400" dirty="0"/>
          </a:p>
          <a:p>
            <a:pPr>
              <a:defRPr/>
            </a:pPr>
            <a:r>
              <a:rPr lang="en-US" sz="1400" b="1" dirty="0"/>
              <a:t> - Special education instruction</a:t>
            </a:r>
            <a:r>
              <a:rPr lang="en-US" sz="1400" dirty="0"/>
              <a:t> expenditures were under  budget due to lower-than-expected out-of-district placement costs and teacher vacancies.</a:t>
            </a:r>
          </a:p>
          <a:p>
            <a:pPr>
              <a:defRPr/>
            </a:pPr>
            <a:endParaRPr lang="en-US" sz="1400" dirty="0"/>
          </a:p>
          <a:p>
            <a:pPr>
              <a:defRPr/>
            </a:pPr>
            <a:r>
              <a:rPr lang="en-US" sz="1400" dirty="0"/>
              <a:t>-</a:t>
            </a:r>
            <a:r>
              <a:rPr lang="en-US" sz="1400" b="1" dirty="0"/>
              <a:t>Student and staff support expenditures </a:t>
            </a:r>
            <a:r>
              <a:rPr lang="en-US" sz="1400" dirty="0"/>
              <a:t>were over budget due to higher-than-budgeted staffing costs.</a:t>
            </a:r>
          </a:p>
          <a:p>
            <a:pPr>
              <a:defRPr/>
            </a:pPr>
            <a:endParaRPr lang="en-US" sz="1400" dirty="0"/>
          </a:p>
          <a:p>
            <a:pPr>
              <a:defRPr/>
            </a:pPr>
            <a:r>
              <a:rPr lang="en-US" sz="1400" b="1" dirty="0"/>
              <a:t> - Transportation and bus</a:t>
            </a:r>
            <a:r>
              <a:rPr lang="en-US" sz="1400" dirty="0"/>
              <a:t> expenditures were over budget primarily due higher-than-expected </a:t>
            </a:r>
            <a:r>
              <a:rPr lang="en-US" sz="1400"/>
              <a:t>transportation costs for </a:t>
            </a:r>
            <a:r>
              <a:rPr lang="en-US" sz="1400" dirty="0"/>
              <a:t>athletic events.</a:t>
            </a:r>
          </a:p>
        </p:txBody>
      </p:sp>
      <p:graphicFrame>
        <p:nvGraphicFramePr>
          <p:cNvPr id="11" name="Group 82"/>
          <p:cNvGraphicFramePr>
            <a:graphicFrameLocks noGrp="1"/>
          </p:cNvGraphicFramePr>
          <p:nvPr>
            <p:extLst>
              <p:ext uri="{D42A27DB-BD31-4B8C-83A1-F6EECF244321}">
                <p14:modId xmlns:p14="http://schemas.microsoft.com/office/powerpoint/2010/main" val="1897676475"/>
              </p:ext>
            </p:extLst>
          </p:nvPr>
        </p:nvGraphicFramePr>
        <p:xfrm>
          <a:off x="363325" y="1212850"/>
          <a:ext cx="6366872" cy="4290060"/>
        </p:xfrm>
        <a:graphic>
          <a:graphicData uri="http://schemas.openxmlformats.org/drawingml/2006/table">
            <a:tbl>
              <a:tblPr/>
              <a:tblGrid>
                <a:gridCol w="2735843">
                  <a:extLst>
                    <a:ext uri="{9D8B030D-6E8A-4147-A177-3AD203B41FA5}">
                      <a16:colId xmlns:a16="http://schemas.microsoft.com/office/drawing/2014/main" val="20000"/>
                    </a:ext>
                  </a:extLst>
                </a:gridCol>
                <a:gridCol w="1248080">
                  <a:extLst>
                    <a:ext uri="{9D8B030D-6E8A-4147-A177-3AD203B41FA5}">
                      <a16:colId xmlns:a16="http://schemas.microsoft.com/office/drawing/2014/main" val="20001"/>
                    </a:ext>
                  </a:extLst>
                </a:gridCol>
                <a:gridCol w="1248080">
                  <a:extLst>
                    <a:ext uri="{9D8B030D-6E8A-4147-A177-3AD203B41FA5}">
                      <a16:colId xmlns:a16="http://schemas.microsoft.com/office/drawing/2014/main" val="20002"/>
                    </a:ext>
                  </a:extLst>
                </a:gridCol>
                <a:gridCol w="1134869">
                  <a:extLst>
                    <a:ext uri="{9D8B030D-6E8A-4147-A177-3AD203B41FA5}">
                      <a16:colId xmlns:a16="http://schemas.microsoft.com/office/drawing/2014/main" val="20003"/>
                    </a:ext>
                  </a:extLst>
                </a:gridCol>
              </a:tblGrid>
              <a:tr h="3429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1" i="0" u="none" strike="noStrike" cap="none" normalizeH="0" baseline="0" dirty="0">
                        <a:ln>
                          <a:noFill/>
                        </a:ln>
                        <a:solidFill>
                          <a:srgbClr val="FFFFFF"/>
                        </a:solidFill>
                        <a:effectLst/>
                        <a:latin typeface="Calibri" pitchFamily="34" charset="0"/>
                      </a:endParaRP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Budget</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Actual</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Variance</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429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pitchFamily="34" charset="0"/>
                        </a:rPr>
                        <a:t>Regular instruction</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  19,300,556</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$ 18,452,046</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  848,510 </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r h="342900">
                <a:tc>
                  <a:txBody>
                    <a:bodyPr/>
                    <a:lstStyle/>
                    <a:p>
                      <a:pPr marL="0" marR="0" lvl="0" indent="0" algn="l" defTabSz="914400" rtl="0" eaLnBrk="0" fontAlgn="base" latinLnBrk="0" hangingPunct="0">
                        <a:lnSpc>
                          <a:spcPct val="100000"/>
                        </a:lnSpc>
                        <a:spcBef>
                          <a:spcPts val="600"/>
                        </a:spcBef>
                        <a:spcAft>
                          <a:spcPct val="0"/>
                        </a:spcAft>
                        <a:buClr>
                          <a:schemeClr val="accent1"/>
                        </a:buClr>
                        <a:buSzPct val="70000"/>
                        <a:buFont typeface="Wingdings" pitchFamily="2" charset="2"/>
                        <a:buNone/>
                        <a:tabLst/>
                      </a:pPr>
                      <a:r>
                        <a:rPr kumimoji="0" lang="en-US" sz="1400" b="0" i="0" u="none" strike="noStrike" cap="none" normalizeH="0" baseline="0" dirty="0">
                          <a:ln>
                            <a:noFill/>
                          </a:ln>
                          <a:solidFill>
                            <a:schemeClr val="tx1"/>
                          </a:solidFill>
                          <a:effectLst/>
                          <a:latin typeface="Calibri" pitchFamily="34" charset="0"/>
                        </a:rPr>
                        <a:t>Special education instruction</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12,882,840</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12,546,560</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 336,280 </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2"/>
                  </a:ext>
                </a:extLst>
              </a:tr>
              <a:tr h="342900">
                <a:tc>
                  <a:txBody>
                    <a:bodyPr/>
                    <a:lstStyle/>
                    <a:p>
                      <a:pPr marL="0" marR="0" lvl="0" indent="0" algn="l" defTabSz="914400" rtl="0" eaLnBrk="0" fontAlgn="base" latinLnBrk="0" hangingPunct="0">
                        <a:lnSpc>
                          <a:spcPct val="100000"/>
                        </a:lnSpc>
                        <a:spcBef>
                          <a:spcPts val="600"/>
                        </a:spcBef>
                        <a:spcAft>
                          <a:spcPct val="0"/>
                        </a:spcAft>
                        <a:buClr>
                          <a:schemeClr val="accent1"/>
                        </a:buClr>
                        <a:buSzPct val="70000"/>
                        <a:buFont typeface="Wingdings" pitchFamily="2" charset="2"/>
                        <a:buNone/>
                        <a:tabLst/>
                      </a:pPr>
                      <a:r>
                        <a:rPr kumimoji="0" lang="en-US" sz="1400" b="0" i="0" u="none" strike="noStrike" cap="none" normalizeH="0" baseline="0" dirty="0">
                          <a:ln>
                            <a:noFill/>
                          </a:ln>
                          <a:solidFill>
                            <a:schemeClr val="tx1"/>
                          </a:solidFill>
                          <a:effectLst/>
                          <a:latin typeface="Calibri" pitchFamily="34" charset="0"/>
                        </a:rPr>
                        <a:t>Other instruction</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898,148</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982,426</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 (84,278)</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3"/>
                  </a:ext>
                </a:extLst>
              </a:tr>
              <a:tr h="342900">
                <a:tc>
                  <a:txBody>
                    <a:bodyPr/>
                    <a:lstStyle/>
                    <a:p>
                      <a:pPr marL="0" marR="0" lvl="0" indent="0" algn="l" defTabSz="914400" rtl="0" eaLnBrk="0" fontAlgn="base" latinLnBrk="0" hangingPunct="0">
                        <a:lnSpc>
                          <a:spcPct val="100000"/>
                        </a:lnSpc>
                        <a:spcBef>
                          <a:spcPts val="600"/>
                        </a:spcBef>
                        <a:spcAft>
                          <a:spcPct val="0"/>
                        </a:spcAft>
                        <a:buClr>
                          <a:schemeClr val="accent1"/>
                        </a:buClr>
                        <a:buSzPct val="70000"/>
                        <a:buFont typeface="Wingdings" pitchFamily="2" charset="2"/>
                        <a:buNone/>
                        <a:tabLst/>
                      </a:pPr>
                      <a:r>
                        <a:rPr kumimoji="0" lang="en-US" sz="1400" b="0" i="0" u="none" strike="noStrike" cap="none" normalizeH="0" baseline="0" dirty="0">
                          <a:ln>
                            <a:noFill/>
                          </a:ln>
                          <a:solidFill>
                            <a:schemeClr val="tx1"/>
                          </a:solidFill>
                          <a:effectLst/>
                          <a:latin typeface="Calibri" pitchFamily="34" charset="0"/>
                        </a:rPr>
                        <a:t>Student and staff support</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 3,806,691</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4,052,213</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 (245,522)</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4"/>
                  </a:ext>
                </a:extLst>
              </a:tr>
              <a:tr h="342900">
                <a:tc>
                  <a:txBody>
                    <a:bodyPr/>
                    <a:lstStyle/>
                    <a:p>
                      <a:pPr marL="0" marR="0" lvl="0" indent="0" algn="l" defTabSz="914400" rtl="0" eaLnBrk="0" fontAlgn="base" latinLnBrk="0" hangingPunct="0">
                        <a:lnSpc>
                          <a:spcPct val="100000"/>
                        </a:lnSpc>
                        <a:spcBef>
                          <a:spcPts val="600"/>
                        </a:spcBef>
                        <a:spcAft>
                          <a:spcPct val="0"/>
                        </a:spcAft>
                        <a:buClr>
                          <a:schemeClr val="accent1"/>
                        </a:buClr>
                        <a:buSzPct val="70000"/>
                        <a:buFont typeface="Wingdings" pitchFamily="2" charset="2"/>
                        <a:buNone/>
                        <a:tabLst/>
                      </a:pPr>
                      <a:r>
                        <a:rPr kumimoji="0" lang="en-US" sz="1400" b="0" i="0" u="none" strike="noStrike" cap="none" normalizeH="0" baseline="0" dirty="0">
                          <a:ln>
                            <a:noFill/>
                          </a:ln>
                          <a:solidFill>
                            <a:schemeClr val="tx1"/>
                          </a:solidFill>
                          <a:effectLst/>
                          <a:latin typeface="Calibri" pitchFamily="34" charset="0"/>
                        </a:rPr>
                        <a:t>System administration</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 1,200,968 </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1,297,034</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(96,066)</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5"/>
                  </a:ext>
                </a:extLst>
              </a:tr>
              <a:tr h="342900">
                <a:tc>
                  <a:txBody>
                    <a:bodyPr/>
                    <a:lstStyle/>
                    <a:p>
                      <a:pPr marL="0" marR="0" lvl="0" indent="0" algn="l" defTabSz="914400" rtl="0" eaLnBrk="0" fontAlgn="base" latinLnBrk="0" hangingPunct="0">
                        <a:lnSpc>
                          <a:spcPct val="100000"/>
                        </a:lnSpc>
                        <a:spcBef>
                          <a:spcPts val="600"/>
                        </a:spcBef>
                        <a:spcAft>
                          <a:spcPct val="0"/>
                        </a:spcAft>
                        <a:buClr>
                          <a:schemeClr val="accent1"/>
                        </a:buClr>
                        <a:buSzPct val="70000"/>
                        <a:buFont typeface="Wingdings" pitchFamily="2" charset="2"/>
                        <a:buNone/>
                        <a:tabLst/>
                      </a:pPr>
                      <a:r>
                        <a:rPr kumimoji="0" lang="en-US" sz="1400" b="0" i="0" u="none" strike="noStrike" cap="none" normalizeH="0" baseline="0" dirty="0">
                          <a:ln>
                            <a:noFill/>
                          </a:ln>
                          <a:solidFill>
                            <a:schemeClr val="tx1"/>
                          </a:solidFill>
                          <a:effectLst/>
                          <a:latin typeface="Calibri" pitchFamily="34" charset="0"/>
                        </a:rPr>
                        <a:t>School administration</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 2,413,309 </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2,453,318</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 (40,009) </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6"/>
                  </a:ext>
                </a:extLst>
              </a:tr>
              <a:tr h="342900">
                <a:tc>
                  <a:txBody>
                    <a:bodyPr/>
                    <a:lstStyle/>
                    <a:p>
                      <a:pPr marL="0" marR="0" lvl="0" indent="0" algn="l" defTabSz="914400" rtl="0" eaLnBrk="0" fontAlgn="base" latinLnBrk="0" hangingPunct="0">
                        <a:lnSpc>
                          <a:spcPct val="100000"/>
                        </a:lnSpc>
                        <a:spcBef>
                          <a:spcPts val="600"/>
                        </a:spcBef>
                        <a:spcAft>
                          <a:spcPct val="0"/>
                        </a:spcAft>
                        <a:buClr>
                          <a:schemeClr val="accent1"/>
                        </a:buClr>
                        <a:buSzPct val="70000"/>
                        <a:buFont typeface="Wingdings" pitchFamily="2" charset="2"/>
                        <a:buNone/>
                        <a:tabLst/>
                      </a:pPr>
                      <a:r>
                        <a:rPr kumimoji="0" lang="en-US" sz="1400" b="0" i="0" u="none" strike="noStrike" cap="none" normalizeH="0" baseline="0" dirty="0">
                          <a:ln>
                            <a:noFill/>
                          </a:ln>
                          <a:solidFill>
                            <a:schemeClr val="tx1"/>
                          </a:solidFill>
                          <a:effectLst/>
                          <a:latin typeface="Calibri" pitchFamily="34" charset="0"/>
                        </a:rPr>
                        <a:t>Transportation and buses</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 2,178,862</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2,383,128</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 (204,266)</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7"/>
                  </a:ext>
                </a:extLst>
              </a:tr>
              <a:tr h="342900">
                <a:tc>
                  <a:txBody>
                    <a:bodyPr/>
                    <a:lstStyle/>
                    <a:p>
                      <a:pPr marL="0" marR="0" lvl="0" indent="0" algn="l" defTabSz="914400" rtl="0" eaLnBrk="0" fontAlgn="base" latinLnBrk="0" hangingPunct="0">
                        <a:lnSpc>
                          <a:spcPct val="100000"/>
                        </a:lnSpc>
                        <a:spcBef>
                          <a:spcPts val="600"/>
                        </a:spcBef>
                        <a:spcAft>
                          <a:spcPct val="0"/>
                        </a:spcAft>
                        <a:buClr>
                          <a:schemeClr val="accent1"/>
                        </a:buClr>
                        <a:buSzPct val="70000"/>
                        <a:buFont typeface="Wingdings" pitchFamily="2" charset="2"/>
                        <a:buNone/>
                        <a:tabLst/>
                      </a:pPr>
                      <a:r>
                        <a:rPr kumimoji="0" lang="en-US" sz="1400" b="0" i="0" u="none" strike="noStrike" cap="none" normalizeH="0" baseline="0" dirty="0">
                          <a:ln>
                            <a:noFill/>
                          </a:ln>
                          <a:solidFill>
                            <a:schemeClr val="tx1"/>
                          </a:solidFill>
                          <a:effectLst/>
                          <a:latin typeface="Calibri" pitchFamily="34" charset="0"/>
                        </a:rPr>
                        <a:t>Facilities maintenance</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5,679,251</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5,762,273</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(83,022) </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8"/>
                  </a:ext>
                </a:extLst>
              </a:tr>
              <a:tr h="342900">
                <a:tc>
                  <a:txBody>
                    <a:bodyPr/>
                    <a:lstStyle/>
                    <a:p>
                      <a:pPr marL="0" marR="0" lvl="0" indent="0" algn="l" defTabSz="914400" rtl="0" eaLnBrk="0" fontAlgn="base" latinLnBrk="0" hangingPunct="0">
                        <a:lnSpc>
                          <a:spcPct val="100000"/>
                        </a:lnSpc>
                        <a:spcBef>
                          <a:spcPts val="600"/>
                        </a:spcBef>
                        <a:spcAft>
                          <a:spcPct val="0"/>
                        </a:spcAft>
                        <a:buClr>
                          <a:schemeClr val="accent1"/>
                        </a:buClr>
                        <a:buSzPct val="70000"/>
                        <a:buFont typeface="Wingdings" pitchFamily="2" charset="2"/>
                        <a:buNone/>
                        <a:tabLst/>
                      </a:pPr>
                      <a:r>
                        <a:rPr kumimoji="0" lang="en-US" sz="1400" b="0" i="0" u="none" strike="noStrike" cap="none" normalizeH="0" baseline="0" dirty="0">
                          <a:ln>
                            <a:noFill/>
                          </a:ln>
                          <a:solidFill>
                            <a:schemeClr val="tx1"/>
                          </a:solidFill>
                          <a:effectLst/>
                          <a:latin typeface="Calibri" pitchFamily="34" charset="0"/>
                        </a:rPr>
                        <a:t>Other expenditures</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 381,393 </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296,320</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85,073</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9"/>
                  </a:ext>
                </a:extLst>
              </a:tr>
              <a:tr h="342900">
                <a:tc>
                  <a:txBody>
                    <a:bodyPr/>
                    <a:lstStyle/>
                    <a:p>
                      <a:pPr marL="0" marR="0" lvl="0" indent="0" algn="l" defTabSz="914400" rtl="0" eaLnBrk="0" fontAlgn="base" latinLnBrk="0" hangingPunct="0">
                        <a:lnSpc>
                          <a:spcPct val="100000"/>
                        </a:lnSpc>
                        <a:spcBef>
                          <a:spcPts val="600"/>
                        </a:spcBef>
                        <a:spcAft>
                          <a:spcPct val="0"/>
                        </a:spcAft>
                        <a:buClr>
                          <a:schemeClr val="accent1"/>
                        </a:buClr>
                        <a:buSzPct val="70000"/>
                        <a:buFont typeface="Wingdings" pitchFamily="2" charset="2"/>
                        <a:buNone/>
                        <a:tabLst/>
                      </a:pPr>
                      <a:r>
                        <a:rPr kumimoji="0" lang="en-US" sz="1400" b="0" i="0" u="none" strike="noStrike" cap="none" normalizeH="0" baseline="0" dirty="0">
                          <a:ln>
                            <a:noFill/>
                          </a:ln>
                          <a:solidFill>
                            <a:schemeClr val="tx1"/>
                          </a:solidFill>
                          <a:effectLst/>
                          <a:latin typeface="Calibri" pitchFamily="34" charset="0"/>
                        </a:rPr>
                        <a:t>Debt service</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10,329,269</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10,218,885</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 110,384</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10"/>
                  </a:ext>
                </a:extLst>
              </a:tr>
              <a:tr h="3429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     Total  expenditures</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  59,071,287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rgbClr val="FFFFFF"/>
                        </a:solidFill>
                        <a:effectLst/>
                        <a:latin typeface="Calibri" pitchFamily="34" charset="0"/>
                      </a:endParaRP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  58,444,203</a:t>
                      </a: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  627,084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rgbClr val="FFFFFF"/>
                        </a:solidFill>
                        <a:effectLst/>
                        <a:latin typeface="Calibri" pitchFamily="34" charset="0"/>
                      </a:endParaRPr>
                    </a:p>
                  </a:txBody>
                  <a:tcPr marL="91434" marR="9143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1"/>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229600" cy="1143000"/>
          </a:xfrm>
        </p:spPr>
        <p:txBody>
          <a:bodyPr/>
          <a:lstStyle/>
          <a:p>
            <a:r>
              <a:rPr lang="en-US" dirty="0"/>
              <a:t>CITY OF AUBURN</a:t>
            </a:r>
          </a:p>
        </p:txBody>
      </p:sp>
      <p:sp>
        <p:nvSpPr>
          <p:cNvPr id="6" name="Subtitle 4"/>
          <p:cNvSpPr txBox="1">
            <a:spLocks/>
          </p:cNvSpPr>
          <p:nvPr/>
        </p:nvSpPr>
        <p:spPr>
          <a:xfrm>
            <a:off x="188167" y="907475"/>
            <a:ext cx="6858000" cy="4616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lang="en-US" sz="2400" noProof="0" dirty="0">
                <a:solidFill>
                  <a:schemeClr val="accent1">
                    <a:lumMod val="75000"/>
                  </a:schemeClr>
                </a:solidFill>
              </a:rPr>
              <a:t>SUMMARY OF AUDIT RESULTS</a:t>
            </a:r>
            <a:endParaRPr kumimoji="0" lang="en-US" sz="2400" b="0" i="0" u="none" strike="noStrike" kern="1200" cap="none" spc="0" normalizeH="0" baseline="0" noProof="0" dirty="0">
              <a:ln>
                <a:noFill/>
              </a:ln>
              <a:solidFill>
                <a:schemeClr val="accent1">
                  <a:lumMod val="75000"/>
                </a:schemeClr>
              </a:solidFill>
              <a:effectLst/>
              <a:uLnTx/>
              <a:uFillTx/>
              <a:latin typeface="+mn-lt"/>
              <a:ea typeface="+mn-ea"/>
              <a:cs typeface="+mn-cs"/>
            </a:endParaRPr>
          </a:p>
        </p:txBody>
      </p:sp>
      <p:sp>
        <p:nvSpPr>
          <p:cNvPr id="8" name="Slide Number Placeholder 7"/>
          <p:cNvSpPr>
            <a:spLocks noGrp="1"/>
          </p:cNvSpPr>
          <p:nvPr>
            <p:ph type="sldNum" sz="quarter" idx="12"/>
          </p:nvPr>
        </p:nvSpPr>
        <p:spPr/>
        <p:txBody>
          <a:bodyPr/>
          <a:lstStyle/>
          <a:p>
            <a:fld id="{C238F03A-58E1-4ECA-9024-348A9A81A53D}" type="slidenum">
              <a:rPr lang="en-US" smtClean="0"/>
              <a:pPr/>
              <a:t>2</a:t>
            </a:fld>
            <a:endParaRPr lang="en-US" dirty="0"/>
          </a:p>
        </p:txBody>
      </p:sp>
      <p:sp>
        <p:nvSpPr>
          <p:cNvPr id="3" name="TextBox 2"/>
          <p:cNvSpPr txBox="1"/>
          <p:nvPr/>
        </p:nvSpPr>
        <p:spPr>
          <a:xfrm>
            <a:off x="152400" y="1352761"/>
            <a:ext cx="8454231" cy="4862870"/>
          </a:xfrm>
          <a:prstGeom prst="rect">
            <a:avLst/>
          </a:prstGeom>
          <a:noFill/>
        </p:spPr>
        <p:txBody>
          <a:bodyPr wrap="square" rtlCol="0">
            <a:spAutoFit/>
          </a:bodyPr>
          <a:lstStyle/>
          <a:p>
            <a:pPr marL="285750" indent="-285750">
              <a:buFont typeface="Arial" panose="020B0604020202020204" pitchFamily="34" charset="0"/>
              <a:buChar char="•"/>
            </a:pPr>
            <a:r>
              <a:rPr lang="en-US" sz="1400" dirty="0"/>
              <a:t>Financial Statement Opinion – Unmodified</a:t>
            </a:r>
          </a:p>
          <a:p>
            <a:pPr marL="285750" indent="-285750">
              <a:buFont typeface="Arial" panose="020B0604020202020204" pitchFamily="34" charset="0"/>
              <a:buChar char="•"/>
            </a:pPr>
            <a:r>
              <a:rPr lang="en-US" sz="1400" dirty="0"/>
              <a:t>Report Required by </a:t>
            </a:r>
            <a:r>
              <a:rPr lang="en-US" sz="1400" i="1" dirty="0"/>
              <a:t>Government Auditing Standards</a:t>
            </a:r>
          </a:p>
          <a:p>
            <a:pPr marL="742950" lvl="1" indent="-285750">
              <a:buFont typeface="Arial" panose="020B0604020202020204" pitchFamily="34" charset="0"/>
              <a:buChar char="•"/>
            </a:pPr>
            <a:r>
              <a:rPr lang="en-US" sz="1400" dirty="0"/>
              <a:t>Material Weaknesses</a:t>
            </a:r>
          </a:p>
          <a:p>
            <a:pPr marL="1200150" lvl="2" indent="-285750">
              <a:buFontTx/>
              <a:buChar char="-"/>
            </a:pPr>
            <a:r>
              <a:rPr lang="en-US" sz="1400" dirty="0"/>
              <a:t>Grant account reconciliations</a:t>
            </a:r>
          </a:p>
          <a:p>
            <a:pPr marL="1200150" lvl="2" indent="-285750">
              <a:buFontTx/>
              <a:buChar char="-"/>
            </a:pPr>
            <a:r>
              <a:rPr lang="en-US" sz="1400" dirty="0"/>
              <a:t>Maintenance of capital asset records</a:t>
            </a:r>
          </a:p>
          <a:p>
            <a:pPr marL="742950" lvl="1" indent="-285750">
              <a:buFont typeface="Arial" panose="020B0604020202020204" pitchFamily="34" charset="0"/>
              <a:buChar char="•"/>
            </a:pPr>
            <a:r>
              <a:rPr lang="en-US" sz="1400" dirty="0"/>
              <a:t>Significant Deficiencies</a:t>
            </a:r>
          </a:p>
          <a:p>
            <a:pPr marL="1200150" lvl="2" indent="-285750">
              <a:buFont typeface="Arial" panose="020B0604020202020204" pitchFamily="34" charset="0"/>
              <a:buChar char="•"/>
            </a:pPr>
            <a:r>
              <a:rPr lang="en-US" sz="1400" dirty="0"/>
              <a:t>City accounting software to school accounting software reconciliation</a:t>
            </a:r>
          </a:p>
          <a:p>
            <a:pPr marL="1200150" lvl="2" indent="-285750">
              <a:buFont typeface="Arial" panose="020B0604020202020204" pitchFamily="34" charset="0"/>
              <a:buChar char="•"/>
            </a:pPr>
            <a:r>
              <a:rPr lang="en-US" sz="1400" dirty="0"/>
              <a:t>Preparation of financial statements</a:t>
            </a:r>
          </a:p>
          <a:p>
            <a:pPr marL="742950" lvl="1" indent="-285750">
              <a:buFont typeface="Arial" panose="020B0604020202020204" pitchFamily="34" charset="0"/>
              <a:buChar char="•"/>
            </a:pPr>
            <a:r>
              <a:rPr lang="en-US" sz="1400" dirty="0"/>
              <a:t>Noncompliance with Laws and Regulations</a:t>
            </a:r>
          </a:p>
          <a:p>
            <a:pPr marL="1200150" lvl="2" indent="-285750">
              <a:buFont typeface="Arial" panose="020B0604020202020204" pitchFamily="34" charset="0"/>
              <a:buChar char="•"/>
            </a:pPr>
            <a:r>
              <a:rPr lang="en-US" sz="1400" dirty="0"/>
              <a:t>Noncompliance with LD 1198, maximum fund balance provisions for the School</a:t>
            </a:r>
          </a:p>
          <a:p>
            <a:pPr marL="742950" lvl="1" indent="-285750">
              <a:buFont typeface="Arial" panose="020B0604020202020204" pitchFamily="34" charset="0"/>
              <a:buChar char="•"/>
            </a:pPr>
            <a:r>
              <a:rPr lang="en-US" sz="1400" dirty="0"/>
              <a:t>Other comments / recommendations</a:t>
            </a:r>
          </a:p>
          <a:p>
            <a:pPr marL="1200150" lvl="2" indent="-285750">
              <a:buFont typeface="Arial" panose="020B0604020202020204" pitchFamily="34" charset="0"/>
              <a:buChar char="•"/>
            </a:pPr>
            <a:r>
              <a:rPr lang="en-US" sz="1400" dirty="0"/>
              <a:t>Lack of assurance over service provider controls – ambulance billing services</a:t>
            </a:r>
          </a:p>
          <a:p>
            <a:pPr marL="1200150" lvl="2" indent="-285750">
              <a:buFont typeface="Arial" panose="020B0604020202020204" pitchFamily="34" charset="0"/>
              <a:buChar char="•"/>
            </a:pPr>
            <a:r>
              <a:rPr lang="en-US" sz="1400" dirty="0"/>
              <a:t>City and School bank reconciliations</a:t>
            </a:r>
          </a:p>
          <a:p>
            <a:pPr marL="1200150" lvl="2" indent="-285750">
              <a:buFont typeface="Arial" panose="020B0604020202020204" pitchFamily="34" charset="0"/>
              <a:buChar char="•"/>
            </a:pPr>
            <a:r>
              <a:rPr lang="en-US" sz="1400" dirty="0"/>
              <a:t>Approvals and supporting documentation for city journal entries</a:t>
            </a:r>
          </a:p>
          <a:p>
            <a:pPr marL="1200150" lvl="2" indent="-285750">
              <a:buFont typeface="Arial" panose="020B0604020202020204" pitchFamily="34" charset="0"/>
              <a:buChar char="•"/>
            </a:pPr>
            <a:r>
              <a:rPr lang="en-US" sz="1400" dirty="0"/>
              <a:t>School information and technology procedures</a:t>
            </a:r>
          </a:p>
          <a:p>
            <a:pPr marL="1200150" lvl="2" indent="-285750">
              <a:buFont typeface="Arial" panose="020B0604020202020204" pitchFamily="34" charset="0"/>
              <a:buChar char="•"/>
            </a:pPr>
            <a:r>
              <a:rPr lang="en-US" sz="1400" dirty="0"/>
              <a:t>Revenue recognition at the Norway Savings Bank Arena (NSBA)</a:t>
            </a:r>
          </a:p>
          <a:p>
            <a:pPr marL="1200150" lvl="2" indent="-285750">
              <a:buFont typeface="Arial" panose="020B0604020202020204" pitchFamily="34" charset="0"/>
              <a:buChar char="•"/>
            </a:pPr>
            <a:r>
              <a:rPr lang="en-US" sz="1400" dirty="0"/>
              <a:t>Procurement for the Fresh Fruits and Vegetables program (FFVP)</a:t>
            </a:r>
          </a:p>
          <a:p>
            <a:pPr marL="1200150" lvl="2" indent="-285750">
              <a:buFont typeface="Arial" panose="020B0604020202020204" pitchFamily="34" charset="0"/>
              <a:buChar char="•"/>
            </a:pPr>
            <a:r>
              <a:rPr lang="en-US" sz="1400" dirty="0"/>
              <a:t>Lack of written agreement with actuary for workers’ compensation reserve analysis</a:t>
            </a:r>
          </a:p>
          <a:p>
            <a:pPr marL="1200150" lvl="2" indent="-285750">
              <a:buFont typeface="Arial" panose="020B0604020202020204" pitchFamily="34" charset="0"/>
              <a:buChar char="•"/>
            </a:pPr>
            <a:r>
              <a:rPr lang="en-US" sz="1400" dirty="0"/>
              <a:t>Lack of secondary review for deposits processed at the high school</a:t>
            </a:r>
            <a:endParaRPr lang="en-US" sz="1200" dirty="0"/>
          </a:p>
          <a:p>
            <a:pPr marL="1200150" lvl="2" indent="-285750">
              <a:buFont typeface="Arial" panose="020B0604020202020204" pitchFamily="34" charset="0"/>
              <a:buChar char="•"/>
            </a:pPr>
            <a:endParaRPr lang="en-US" sz="1600" dirty="0"/>
          </a:p>
          <a:p>
            <a:pPr lvl="2">
              <a:defRPr/>
            </a:pPr>
            <a:endParaRPr lang="en-US" sz="1600" dirty="0"/>
          </a:p>
        </p:txBody>
      </p:sp>
      <p:pic>
        <p:nvPicPr>
          <p:cNvPr id="7" name="Content Placeholder 4"/>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 y="6258128"/>
            <a:ext cx="1684338" cy="471488"/>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F09BD-074A-A210-87F8-5988D8D03E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7276A8-8640-C1B6-B6B9-EB398624975E}"/>
              </a:ext>
            </a:extLst>
          </p:cNvPr>
          <p:cNvSpPr>
            <a:spLocks noGrp="1"/>
          </p:cNvSpPr>
          <p:nvPr>
            <p:ph type="title"/>
          </p:nvPr>
        </p:nvSpPr>
        <p:spPr>
          <a:xfrm>
            <a:off x="152400" y="0"/>
            <a:ext cx="8229600" cy="1143000"/>
          </a:xfrm>
        </p:spPr>
        <p:txBody>
          <a:bodyPr/>
          <a:lstStyle/>
          <a:p>
            <a:r>
              <a:rPr lang="en-US" dirty="0"/>
              <a:t>CITY OF AUBURN</a:t>
            </a:r>
          </a:p>
        </p:txBody>
      </p:sp>
      <p:sp>
        <p:nvSpPr>
          <p:cNvPr id="6" name="Subtitle 4">
            <a:extLst>
              <a:ext uri="{FF2B5EF4-FFF2-40B4-BE49-F238E27FC236}">
                <a16:creationId xmlns:a16="http://schemas.microsoft.com/office/drawing/2014/main" id="{14332D50-7561-1949-FCD0-3D7B7E7835C4}"/>
              </a:ext>
            </a:extLst>
          </p:cNvPr>
          <p:cNvSpPr txBox="1">
            <a:spLocks/>
          </p:cNvSpPr>
          <p:nvPr/>
        </p:nvSpPr>
        <p:spPr>
          <a:xfrm>
            <a:off x="188167" y="907475"/>
            <a:ext cx="6858000" cy="4616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lang="en-US" sz="2400" noProof="0" dirty="0">
                <a:solidFill>
                  <a:schemeClr val="accent1">
                    <a:lumMod val="75000"/>
                  </a:schemeClr>
                </a:solidFill>
              </a:rPr>
              <a:t>SUMMARY OF AUDIT RESULTS CONTINUED</a:t>
            </a:r>
            <a:endParaRPr kumimoji="0" lang="en-US" sz="2400" b="0" i="0" u="none" strike="noStrike" kern="1200" cap="none" spc="0" normalizeH="0" baseline="0" noProof="0" dirty="0">
              <a:ln>
                <a:noFill/>
              </a:ln>
              <a:solidFill>
                <a:schemeClr val="accent1">
                  <a:lumMod val="75000"/>
                </a:schemeClr>
              </a:solidFill>
              <a:effectLst/>
              <a:uLnTx/>
              <a:uFillTx/>
              <a:latin typeface="+mn-lt"/>
              <a:ea typeface="+mn-ea"/>
              <a:cs typeface="+mn-cs"/>
            </a:endParaRPr>
          </a:p>
        </p:txBody>
      </p:sp>
      <p:sp>
        <p:nvSpPr>
          <p:cNvPr id="8" name="Slide Number Placeholder 7">
            <a:extLst>
              <a:ext uri="{FF2B5EF4-FFF2-40B4-BE49-F238E27FC236}">
                <a16:creationId xmlns:a16="http://schemas.microsoft.com/office/drawing/2014/main" id="{C15C7189-D724-92F9-0F33-9F9B4C891B30}"/>
              </a:ext>
            </a:extLst>
          </p:cNvPr>
          <p:cNvSpPr>
            <a:spLocks noGrp="1"/>
          </p:cNvSpPr>
          <p:nvPr>
            <p:ph type="sldNum" sz="quarter" idx="12"/>
          </p:nvPr>
        </p:nvSpPr>
        <p:spPr/>
        <p:txBody>
          <a:bodyPr/>
          <a:lstStyle/>
          <a:p>
            <a:fld id="{C238F03A-58E1-4ECA-9024-348A9A81A53D}" type="slidenum">
              <a:rPr lang="en-US" smtClean="0"/>
              <a:pPr/>
              <a:t>3</a:t>
            </a:fld>
            <a:endParaRPr lang="en-US" dirty="0"/>
          </a:p>
        </p:txBody>
      </p:sp>
      <p:sp>
        <p:nvSpPr>
          <p:cNvPr id="3" name="TextBox 2">
            <a:extLst>
              <a:ext uri="{FF2B5EF4-FFF2-40B4-BE49-F238E27FC236}">
                <a16:creationId xmlns:a16="http://schemas.microsoft.com/office/drawing/2014/main" id="{120A0F56-B7BE-FCC7-9A3C-238FE5893DCB}"/>
              </a:ext>
            </a:extLst>
          </p:cNvPr>
          <p:cNvSpPr txBox="1"/>
          <p:nvPr/>
        </p:nvSpPr>
        <p:spPr>
          <a:xfrm>
            <a:off x="152400" y="1352761"/>
            <a:ext cx="8454231" cy="3939540"/>
          </a:xfrm>
          <a:prstGeom prst="rect">
            <a:avLst/>
          </a:prstGeom>
          <a:noFill/>
        </p:spPr>
        <p:txBody>
          <a:bodyPr wrap="square" rtlCol="0">
            <a:spAutoFit/>
          </a:bodyPr>
          <a:lstStyle/>
          <a:p>
            <a:pPr marL="285750" indent="-285750">
              <a:buFont typeface="Arial" panose="020B0604020202020204" pitchFamily="34" charset="0"/>
              <a:buChar char="•"/>
            </a:pPr>
            <a:r>
              <a:rPr lang="en-US" sz="1400" dirty="0">
                <a:latin typeface="+mj-lt"/>
              </a:rPr>
              <a:t>Reports Required by the Uniform Guidance</a:t>
            </a:r>
          </a:p>
          <a:p>
            <a:pPr marL="1200150" lvl="2" indent="-285750">
              <a:buFont typeface="Arial" panose="020B0604020202020204" pitchFamily="34" charset="0"/>
              <a:buChar char="•"/>
            </a:pPr>
            <a:r>
              <a:rPr lang="en-US" sz="1400" dirty="0">
                <a:latin typeface="+mj-lt"/>
              </a:rPr>
              <a:t>Programs Tested:</a:t>
            </a:r>
          </a:p>
          <a:p>
            <a:pPr marL="1657350" lvl="3" indent="-285750">
              <a:buFont typeface="Arial" panose="020B0604020202020204" pitchFamily="34" charset="0"/>
              <a:buChar char="•"/>
            </a:pPr>
            <a:r>
              <a:rPr lang="en-US" sz="1400" b="0" u="none" strike="noStrike" baseline="0" dirty="0">
                <a:latin typeface="+mj-lt"/>
              </a:rPr>
              <a:t>Coronavirus State and Local Fiscal Recovery Funds (ARPA)</a:t>
            </a:r>
          </a:p>
          <a:p>
            <a:pPr marL="1657350" lvl="3" indent="-285750">
              <a:buFont typeface="Arial" panose="020B0604020202020204" pitchFamily="34" charset="0"/>
              <a:buChar char="•"/>
            </a:pPr>
            <a:r>
              <a:rPr lang="en-US" sz="1400" b="0" u="none" strike="noStrike" baseline="0" dirty="0">
                <a:latin typeface="+mj-lt"/>
              </a:rPr>
              <a:t>Community Development Block Grant – Entitlement Grants Cluster</a:t>
            </a:r>
          </a:p>
          <a:p>
            <a:pPr marL="1657350" lvl="3" indent="-285750">
              <a:buFont typeface="Arial" panose="020B0604020202020204" pitchFamily="34" charset="0"/>
              <a:buChar char="•"/>
            </a:pPr>
            <a:r>
              <a:rPr lang="en-US" sz="1400" b="0" u="none" strike="noStrike" baseline="0" dirty="0">
                <a:latin typeface="+mj-lt"/>
              </a:rPr>
              <a:t>Child Nutrition Cluster </a:t>
            </a:r>
          </a:p>
          <a:p>
            <a:pPr marL="1657350" lvl="3" indent="-285750">
              <a:buFont typeface="Arial" panose="020B0604020202020204" pitchFamily="34" charset="0"/>
              <a:buChar char="•"/>
            </a:pPr>
            <a:r>
              <a:rPr lang="en-US" sz="1400" dirty="0">
                <a:latin typeface="+mj-lt"/>
              </a:rPr>
              <a:t>Housing and Urban Development – Home Investment Partnership Program</a:t>
            </a:r>
          </a:p>
          <a:p>
            <a:pPr marL="1200150" lvl="2" indent="-285750">
              <a:buFont typeface="Arial" panose="020B0604020202020204" pitchFamily="34" charset="0"/>
              <a:buChar char="•"/>
            </a:pPr>
            <a:r>
              <a:rPr lang="en-US" sz="1400" dirty="0">
                <a:latin typeface="+mj-lt"/>
              </a:rPr>
              <a:t>Findings:</a:t>
            </a:r>
          </a:p>
          <a:p>
            <a:pPr marL="1657350" lvl="3" indent="-285750">
              <a:buFont typeface="Arial" panose="020B0604020202020204" pitchFamily="34" charset="0"/>
              <a:buChar char="•"/>
            </a:pPr>
            <a:r>
              <a:rPr lang="en-US" sz="1400" b="0" u="none" strike="noStrike" baseline="0" dirty="0">
                <a:latin typeface="+mj-lt"/>
              </a:rPr>
              <a:t>Coronavirus State and Local Fiscal Recovery Funds – Reporting and procurement</a:t>
            </a:r>
          </a:p>
          <a:p>
            <a:pPr marL="1657350" lvl="3" indent="-285750">
              <a:buFont typeface="Arial" panose="020B0604020202020204" pitchFamily="34" charset="0"/>
              <a:buChar char="•"/>
            </a:pPr>
            <a:r>
              <a:rPr lang="en-US" sz="1400" dirty="0"/>
              <a:t>Community Development Block Grant - </a:t>
            </a:r>
            <a:r>
              <a:rPr lang="en-US" sz="1400" dirty="0">
                <a:latin typeface="+mj-lt"/>
              </a:rPr>
              <a:t>Reporting and retaining pre-rehabilitation inspection documentation </a:t>
            </a:r>
          </a:p>
          <a:p>
            <a:pPr marL="1657350" lvl="3" indent="-285750">
              <a:buFont typeface="Arial" panose="020B0604020202020204" pitchFamily="34" charset="0"/>
              <a:buChar char="•"/>
            </a:pPr>
            <a:r>
              <a:rPr lang="en-US" sz="1400" b="0" u="none" strike="noStrike" baseline="0" dirty="0">
                <a:latin typeface="+mj-lt"/>
              </a:rPr>
              <a:t>Child Nutrition Cluster – Controls over reporting</a:t>
            </a:r>
          </a:p>
          <a:p>
            <a:pPr marL="1657350" lvl="3" indent="-285750">
              <a:buFont typeface="Arial" panose="020B0604020202020204" pitchFamily="34" charset="0"/>
              <a:buChar char="•"/>
            </a:pPr>
            <a:r>
              <a:rPr lang="en-US" sz="1400" dirty="0">
                <a:latin typeface="+mj-lt"/>
              </a:rPr>
              <a:t>Housing and Urban Development – Documenting risk assessments of subrecipients and obtain/review subrecipients’ single audit documentation</a:t>
            </a:r>
            <a:r>
              <a:rPr lang="en-US" sz="1400" b="0" u="none" strike="noStrike" baseline="0" dirty="0">
                <a:latin typeface="+mj-lt"/>
              </a:rPr>
              <a:t>		</a:t>
            </a:r>
          </a:p>
          <a:p>
            <a:pPr marL="1657350" lvl="3" indent="-285750">
              <a:buFont typeface="Arial" panose="020B0604020202020204" pitchFamily="34" charset="0"/>
              <a:buChar char="•"/>
            </a:pPr>
            <a:endParaRPr lang="en-US" sz="1200" dirty="0"/>
          </a:p>
          <a:p>
            <a:pPr marL="285750" indent="-285750">
              <a:buFont typeface="Arial" panose="020B0604020202020204" pitchFamily="34" charset="0"/>
              <a:buChar char="•"/>
            </a:pPr>
            <a:endParaRPr lang="en-US" sz="1200" dirty="0"/>
          </a:p>
          <a:p>
            <a:pPr marL="742950" lvl="1" indent="-285750">
              <a:buFont typeface="Arial" panose="020B0604020202020204" pitchFamily="34" charset="0"/>
              <a:buChar char="•"/>
            </a:pPr>
            <a:endParaRPr lang="en-US" sz="1200" dirty="0"/>
          </a:p>
          <a:p>
            <a:pPr marL="1200150" lvl="2" indent="-285750">
              <a:buFont typeface="Arial" panose="020B0604020202020204" pitchFamily="34" charset="0"/>
              <a:buChar char="•"/>
            </a:pPr>
            <a:endParaRPr lang="en-US" sz="1600" dirty="0"/>
          </a:p>
          <a:p>
            <a:pPr lvl="2">
              <a:defRPr/>
            </a:pPr>
            <a:endParaRPr lang="en-US" sz="1600" dirty="0"/>
          </a:p>
        </p:txBody>
      </p:sp>
      <p:pic>
        <p:nvPicPr>
          <p:cNvPr id="7" name="Content Placeholder 4">
            <a:extLst>
              <a:ext uri="{FF2B5EF4-FFF2-40B4-BE49-F238E27FC236}">
                <a16:creationId xmlns:a16="http://schemas.microsoft.com/office/drawing/2014/main" id="{862D8590-51FD-83C6-EC74-5362868E73F0}"/>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 y="6258128"/>
            <a:ext cx="1684338" cy="471488"/>
          </a:xfrm>
        </p:spPr>
      </p:pic>
    </p:spTree>
    <p:extLst>
      <p:ext uri="{BB962C8B-B14F-4D97-AF65-F5344CB8AC3E}">
        <p14:creationId xmlns:p14="http://schemas.microsoft.com/office/powerpoint/2010/main" val="3500572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7620000" cy="609600"/>
          </a:xfrm>
        </p:spPr>
        <p:txBody>
          <a:bodyPr>
            <a:normAutofit fontScale="90000"/>
          </a:bodyPr>
          <a:lstStyle/>
          <a:p>
            <a:r>
              <a:rPr lang="en-US" dirty="0"/>
              <a:t>CITY OF AUBURN</a:t>
            </a:r>
          </a:p>
        </p:txBody>
      </p:sp>
      <p:sp>
        <p:nvSpPr>
          <p:cNvPr id="6" name="Subtitle 4"/>
          <p:cNvSpPr txBox="1">
            <a:spLocks/>
          </p:cNvSpPr>
          <p:nvPr/>
        </p:nvSpPr>
        <p:spPr>
          <a:xfrm>
            <a:off x="219635" y="609600"/>
            <a:ext cx="8534400" cy="4616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lang="en-US" sz="2400" noProof="0" dirty="0">
                <a:solidFill>
                  <a:schemeClr val="accent1">
                    <a:lumMod val="75000"/>
                  </a:schemeClr>
                </a:solidFill>
              </a:rPr>
              <a:t>GENERAL FUND - FUND BALANCE ANALYSIS – FY 2020-2024</a:t>
            </a:r>
            <a:endParaRPr kumimoji="0" lang="en-US" sz="2400" b="0" i="0" u="none" strike="noStrike" kern="1200" cap="none" spc="0" normalizeH="0" baseline="0" noProof="0" dirty="0">
              <a:ln>
                <a:noFill/>
              </a:ln>
              <a:solidFill>
                <a:schemeClr val="accent1">
                  <a:lumMod val="75000"/>
                </a:schemeClr>
              </a:solidFill>
              <a:effectLst/>
              <a:uLnTx/>
              <a:uFillTx/>
              <a:latin typeface="+mn-lt"/>
              <a:ea typeface="+mn-ea"/>
              <a:cs typeface="+mn-cs"/>
            </a:endParaRPr>
          </a:p>
        </p:txBody>
      </p:sp>
      <p:sp>
        <p:nvSpPr>
          <p:cNvPr id="8" name="Slide Number Placeholder 7"/>
          <p:cNvSpPr>
            <a:spLocks noGrp="1"/>
          </p:cNvSpPr>
          <p:nvPr>
            <p:ph type="sldNum" sz="quarter" idx="12"/>
          </p:nvPr>
        </p:nvSpPr>
        <p:spPr/>
        <p:txBody>
          <a:bodyPr/>
          <a:lstStyle/>
          <a:p>
            <a:fld id="{C238F03A-58E1-4ECA-9024-348A9A81A53D}" type="slidenum">
              <a:rPr lang="en-US" smtClean="0"/>
              <a:pPr/>
              <a:t>4</a:t>
            </a:fld>
            <a:endParaRPr lang="en-US" dirty="0"/>
          </a:p>
        </p:txBody>
      </p:sp>
      <p:graphicFrame>
        <p:nvGraphicFramePr>
          <p:cNvPr id="20" name="Chart 19"/>
          <p:cNvGraphicFramePr/>
          <p:nvPr>
            <p:extLst>
              <p:ext uri="{D42A27DB-BD31-4B8C-83A1-F6EECF244321}">
                <p14:modId xmlns:p14="http://schemas.microsoft.com/office/powerpoint/2010/main" val="1489138145"/>
              </p:ext>
            </p:extLst>
          </p:nvPr>
        </p:nvGraphicFramePr>
        <p:xfrm>
          <a:off x="381000" y="1071265"/>
          <a:ext cx="8001000" cy="4081949"/>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1878564" y="5369361"/>
            <a:ext cx="7315199" cy="1169551"/>
          </a:xfrm>
          <a:prstGeom prst="rect">
            <a:avLst/>
          </a:prstGeom>
          <a:noFill/>
        </p:spPr>
        <p:txBody>
          <a:bodyPr wrap="square" rtlCol="0">
            <a:spAutoFit/>
          </a:bodyPr>
          <a:lstStyle/>
          <a:p>
            <a:pPr marL="285750" indent="-285750">
              <a:buFont typeface="Arial" panose="020B0604020202020204" pitchFamily="34" charset="0"/>
              <a:buChar char="•"/>
            </a:pPr>
            <a:r>
              <a:rPr lang="en-US" sz="1400" dirty="0">
                <a:latin typeface="+mj-lt"/>
              </a:rPr>
              <a:t>Total fund balance decreased in 2024 from $</a:t>
            </a:r>
            <a:r>
              <a:rPr lang="en-US" sz="1400" dirty="0"/>
              <a:t> 27,827,533</a:t>
            </a:r>
            <a:r>
              <a:rPr lang="en-US" sz="1400" dirty="0">
                <a:latin typeface="+mj-lt"/>
              </a:rPr>
              <a:t> to $25,011,296, which is a decrease of $2,816,237.</a:t>
            </a:r>
          </a:p>
          <a:p>
            <a:pPr marL="285750" indent="-285750">
              <a:buFont typeface="Arial" panose="020B0604020202020204" pitchFamily="34" charset="0"/>
              <a:buChar char="•"/>
            </a:pPr>
            <a:endParaRPr lang="en-US" sz="1400" dirty="0">
              <a:solidFill>
                <a:srgbClr val="FF0000"/>
              </a:solidFill>
              <a:latin typeface="+mj-lt"/>
            </a:endParaRPr>
          </a:p>
          <a:p>
            <a:pPr marL="285750" indent="-285750">
              <a:buFont typeface="Arial" panose="020B0604020202020204" pitchFamily="34" charset="0"/>
              <a:buChar char="•"/>
            </a:pPr>
            <a:r>
              <a:rPr lang="en-US" sz="1400" dirty="0">
                <a:latin typeface="+mj-lt"/>
              </a:rPr>
              <a:t>Please refer to page 13 of the financial statements for descriptions of the fund balance classifications and page 28 for a composition of each 2024 balance.</a:t>
            </a:r>
          </a:p>
        </p:txBody>
      </p:sp>
      <p:pic>
        <p:nvPicPr>
          <p:cNvPr id="9" name="Content Placeholder 4"/>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a:xfrm>
            <a:off x="147917" y="6303168"/>
            <a:ext cx="1684338" cy="471488"/>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159" y="-10361"/>
            <a:ext cx="3657600" cy="628791"/>
          </a:xfrm>
        </p:spPr>
        <p:txBody>
          <a:bodyPr>
            <a:normAutofit fontScale="90000"/>
          </a:bodyPr>
          <a:lstStyle/>
          <a:p>
            <a:r>
              <a:rPr lang="en-US" dirty="0"/>
              <a:t>CITY OF AUBURN</a:t>
            </a:r>
          </a:p>
        </p:txBody>
      </p:sp>
      <p:sp>
        <p:nvSpPr>
          <p:cNvPr id="6" name="Subtitle 4"/>
          <p:cNvSpPr txBox="1">
            <a:spLocks/>
          </p:cNvSpPr>
          <p:nvPr/>
        </p:nvSpPr>
        <p:spPr>
          <a:xfrm>
            <a:off x="228600" y="536570"/>
            <a:ext cx="8148918" cy="401380"/>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lang="en-US" sz="2400" noProof="0" dirty="0">
                <a:solidFill>
                  <a:schemeClr val="accent1">
                    <a:lumMod val="75000"/>
                  </a:schemeClr>
                </a:solidFill>
              </a:rPr>
              <a:t>GENERAL FUND - REVENUES </a:t>
            </a:r>
            <a:endParaRPr kumimoji="0" lang="en-US" sz="2400" b="0" i="0" u="none" strike="noStrike" kern="1200" cap="none" spc="0" normalizeH="0" baseline="0" noProof="0" dirty="0">
              <a:ln>
                <a:noFill/>
              </a:ln>
              <a:solidFill>
                <a:schemeClr val="accent1">
                  <a:lumMod val="75000"/>
                </a:schemeClr>
              </a:solidFill>
              <a:effectLst/>
              <a:uLnTx/>
              <a:uFillTx/>
            </a:endParaRPr>
          </a:p>
        </p:txBody>
      </p:sp>
      <p:sp>
        <p:nvSpPr>
          <p:cNvPr id="8" name="Slide Number Placeholder 7"/>
          <p:cNvSpPr>
            <a:spLocks noGrp="1"/>
          </p:cNvSpPr>
          <p:nvPr>
            <p:ph type="sldNum" sz="quarter" idx="12"/>
          </p:nvPr>
        </p:nvSpPr>
        <p:spPr/>
        <p:txBody>
          <a:bodyPr/>
          <a:lstStyle/>
          <a:p>
            <a:fld id="{C238F03A-58E1-4ECA-9024-348A9A81A53D}" type="slidenum">
              <a:rPr lang="en-US" smtClean="0"/>
              <a:pPr/>
              <a:t>5</a:t>
            </a:fld>
            <a:endParaRPr lang="en-US" dirty="0"/>
          </a:p>
        </p:txBody>
      </p:sp>
      <p:graphicFrame>
        <p:nvGraphicFramePr>
          <p:cNvPr id="12" name="Group 77"/>
          <p:cNvGraphicFramePr>
            <a:graphicFrameLocks noGrp="1"/>
          </p:cNvGraphicFramePr>
          <p:nvPr>
            <p:extLst>
              <p:ext uri="{D42A27DB-BD31-4B8C-83A1-F6EECF244321}">
                <p14:modId xmlns:p14="http://schemas.microsoft.com/office/powerpoint/2010/main" val="2516255752"/>
              </p:ext>
            </p:extLst>
          </p:nvPr>
        </p:nvGraphicFramePr>
        <p:xfrm>
          <a:off x="296863" y="945110"/>
          <a:ext cx="6476999" cy="5090160"/>
        </p:xfrm>
        <a:graphic>
          <a:graphicData uri="http://schemas.openxmlformats.org/drawingml/2006/table">
            <a:tbl>
              <a:tblPr/>
              <a:tblGrid>
                <a:gridCol w="2499895">
                  <a:extLst>
                    <a:ext uri="{9D8B030D-6E8A-4147-A177-3AD203B41FA5}">
                      <a16:colId xmlns:a16="http://schemas.microsoft.com/office/drawing/2014/main" val="20000"/>
                    </a:ext>
                  </a:extLst>
                </a:gridCol>
                <a:gridCol w="1363579">
                  <a:extLst>
                    <a:ext uri="{9D8B030D-6E8A-4147-A177-3AD203B41FA5}">
                      <a16:colId xmlns:a16="http://schemas.microsoft.com/office/drawing/2014/main" val="20001"/>
                    </a:ext>
                  </a:extLst>
                </a:gridCol>
                <a:gridCol w="1318126">
                  <a:extLst>
                    <a:ext uri="{9D8B030D-6E8A-4147-A177-3AD203B41FA5}">
                      <a16:colId xmlns:a16="http://schemas.microsoft.com/office/drawing/2014/main" val="20002"/>
                    </a:ext>
                  </a:extLst>
                </a:gridCol>
                <a:gridCol w="1295399">
                  <a:extLst>
                    <a:ext uri="{9D8B030D-6E8A-4147-A177-3AD203B41FA5}">
                      <a16:colId xmlns:a16="http://schemas.microsoft.com/office/drawing/2014/main" val="20003"/>
                    </a:ext>
                  </a:extLst>
                </a:gridCol>
              </a:tblGrid>
              <a:tr h="170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rgbClr val="FFFFFF"/>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Budget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Actual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Variance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46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Taxes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Calibri"/>
                        </a:rPr>
                        <a:t>$ 55,389,348</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Calibri"/>
                        </a:rPr>
                        <a:t>$ 56,178,488</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Calibri"/>
                        </a:rPr>
                        <a:t>$ 789,140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r h="170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Intergovernmental</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49,106,294</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50,072,801</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966,507</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r h="30384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Licenses and permits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Calibri"/>
                        </a:rPr>
                        <a:t>642,850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Calibri"/>
                        </a:rPr>
                        <a:t>777,378</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Calibri"/>
                        </a:rPr>
                        <a:t>134,528</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r h="304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Charges for services – municipal</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mn-lt"/>
                        </a:rPr>
                        <a:t> 2,175,000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mn-lt"/>
                        </a:rPr>
                        <a:t> 2,243,733</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mn-lt"/>
                        </a:rPr>
                        <a:t> 68,733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r h="30384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Charges for services – school</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Calibri"/>
                        </a:rPr>
                        <a:t>183,000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mn-lt"/>
                        </a:rPr>
                        <a:t> 338,322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mn-lt"/>
                        </a:rPr>
                        <a:t> 155,322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5"/>
                  </a:ext>
                </a:extLst>
              </a:tr>
              <a:tr h="2812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Fines, forfeits and penalties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mn-lt"/>
                        </a:rPr>
                        <a:t>51,200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63,210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12,010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6"/>
                  </a:ext>
                </a:extLst>
              </a:tr>
              <a:tr h="246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Interest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Calibri"/>
                        </a:rPr>
                        <a:t>45,000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Calibri"/>
                        </a:rPr>
                        <a:t>729,645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Calibri"/>
                        </a:rPr>
                        <a:t>684,645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7"/>
                  </a:ext>
                </a:extLst>
              </a:tr>
              <a:tr h="246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Donation</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Calibri"/>
                        </a:rPr>
                        <a:t>40,000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Calibri"/>
                        </a:rPr>
                        <a:t>-</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Calibri"/>
                        </a:rPr>
                        <a:t>(40,000)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3270823356"/>
                  </a:ext>
                </a:extLst>
              </a:tr>
              <a:tr h="170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Miscellaneous – municipal</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140,001</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261,078</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121,077</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8"/>
                  </a:ext>
                </a:extLst>
              </a:tr>
              <a:tr h="170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Miscellaneous – school</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219,999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123,803</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(96,196)</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796250263"/>
                  </a:ext>
                </a:extLst>
              </a:tr>
              <a:tr h="170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000000"/>
                          </a:solidFill>
                          <a:effectLst/>
                          <a:latin typeface="Calibri" pitchFamily="34" charset="0"/>
                        </a:rPr>
                        <a:t>     Total revenues</a:t>
                      </a:r>
                    </a:p>
                  </a:txBody>
                  <a:tcPr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1" i="0" u="none" strike="noStrike" dirty="0">
                          <a:latin typeface="Calibri"/>
                        </a:rPr>
                        <a:t>107,992,692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1" i="0" u="none" strike="noStrike" dirty="0">
                          <a:latin typeface="Calibri"/>
                        </a:rPr>
                        <a:t>110,788,458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1" i="0" u="none" strike="noStrike" dirty="0">
                          <a:latin typeface="Calibri"/>
                        </a:rPr>
                        <a:t>2,795,766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9"/>
                  </a:ext>
                </a:extLst>
              </a:tr>
              <a:tr h="170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Transfers from other funds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1,677,500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200,000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(1,477,500)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0"/>
                  </a:ext>
                </a:extLst>
              </a:tr>
              <a:tr h="304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Use of surplus - City</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Calibri"/>
                        </a:rPr>
                        <a:t>2,392,103</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Calibri"/>
                        </a:rPr>
                        <a:t>-</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Calibri"/>
                        </a:rPr>
                        <a:t>(2,392,103)</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11"/>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Use of surplus - School</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2,000,000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(2,000,000)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2"/>
                  </a:ext>
                </a:extLst>
              </a:tr>
              <a:tr h="51654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Total revenues and other financing sources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 $114,062,295</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$ 110,988,458</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$ 3,073,837</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3"/>
                  </a:ext>
                </a:extLst>
              </a:tr>
            </a:tbl>
          </a:graphicData>
        </a:graphic>
      </p:graphicFrame>
      <p:pic>
        <p:nvPicPr>
          <p:cNvPr id="9" name="Content Placeholder 4"/>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a:xfrm>
            <a:off x="152400" y="6258128"/>
            <a:ext cx="1684338" cy="471488"/>
          </a:xfrm>
        </p:spPr>
      </p:pic>
      <p:sp>
        <p:nvSpPr>
          <p:cNvPr id="3" name="TextBox 2"/>
          <p:cNvSpPr txBox="1"/>
          <p:nvPr/>
        </p:nvSpPr>
        <p:spPr>
          <a:xfrm>
            <a:off x="6791324" y="838200"/>
            <a:ext cx="2286000" cy="5232202"/>
          </a:xfrm>
          <a:prstGeom prst="rect">
            <a:avLst/>
          </a:prstGeom>
          <a:noFill/>
        </p:spPr>
        <p:txBody>
          <a:bodyPr wrap="square" rtlCol="0">
            <a:spAutoFit/>
          </a:bodyPr>
          <a:lstStyle/>
          <a:p>
            <a:endParaRPr lang="en-US" sz="1400" dirty="0"/>
          </a:p>
          <a:p>
            <a:r>
              <a:rPr lang="en-US" sz="1400" b="1" dirty="0"/>
              <a:t>- Tax revenues </a:t>
            </a:r>
            <a:r>
              <a:rPr lang="en-US" sz="1400" dirty="0"/>
              <a:t>were over budget due to greater-than-expected excise taxes and the change in deferred taxes</a:t>
            </a:r>
            <a:r>
              <a:rPr lang="en-US" sz="1400" b="1" dirty="0"/>
              <a:t>.</a:t>
            </a:r>
          </a:p>
          <a:p>
            <a:endParaRPr lang="en-US" sz="1400" b="1" dirty="0"/>
          </a:p>
          <a:p>
            <a:r>
              <a:rPr lang="en-US" sz="1400" b="1" dirty="0"/>
              <a:t>- Intergovernmental </a:t>
            </a:r>
            <a:r>
              <a:rPr lang="en-US" sz="1400" dirty="0"/>
              <a:t>revenues were over budget primarily due to higher-than-expected state revenue sharing and state education subsidy.</a:t>
            </a:r>
            <a:endParaRPr lang="en-US" sz="1400" b="1" dirty="0"/>
          </a:p>
          <a:p>
            <a:endParaRPr lang="en-US" sz="1400" dirty="0">
              <a:solidFill>
                <a:srgbClr val="FF0000"/>
              </a:solidFill>
            </a:endParaRPr>
          </a:p>
          <a:p>
            <a:r>
              <a:rPr lang="en-US" sz="1400" b="1" dirty="0"/>
              <a:t> - Interest </a:t>
            </a:r>
            <a:r>
              <a:rPr lang="en-US" sz="1400" dirty="0"/>
              <a:t>revenues were over budget due to higher-than-expected rates of return.</a:t>
            </a:r>
          </a:p>
          <a:p>
            <a:endParaRPr lang="en-US" sz="1400" b="1" dirty="0">
              <a:solidFill>
                <a:srgbClr val="FF0000"/>
              </a:solidFill>
              <a:highlight>
                <a:srgbClr val="FFFF00"/>
              </a:highlight>
            </a:endParaRPr>
          </a:p>
          <a:p>
            <a:r>
              <a:rPr lang="en-US" sz="1400" b="1" dirty="0"/>
              <a:t>- Miscellaneous - Municipal</a:t>
            </a:r>
            <a:endParaRPr lang="en-US" sz="1400" dirty="0"/>
          </a:p>
          <a:p>
            <a:r>
              <a:rPr lang="en-US" sz="1400" dirty="0"/>
              <a:t>revenues were over budget due to the receipt of insurance claim proceeds.</a:t>
            </a:r>
          </a:p>
          <a:p>
            <a:endParaRPr lang="en-US" sz="1400" dirty="0">
              <a:solidFill>
                <a:srgbClr val="FF0000"/>
              </a:solidFill>
            </a:endParaRPr>
          </a:p>
          <a:p>
            <a:endParaRPr lang="en-US" sz="12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24"/>
            <a:ext cx="8001000" cy="1136896"/>
          </a:xfrm>
        </p:spPr>
        <p:txBody>
          <a:bodyPr/>
          <a:lstStyle/>
          <a:p>
            <a:r>
              <a:rPr lang="en-US" dirty="0"/>
              <a:t>CITY OF AUBURN</a:t>
            </a:r>
          </a:p>
        </p:txBody>
      </p:sp>
      <p:sp>
        <p:nvSpPr>
          <p:cNvPr id="6" name="Subtitle 4"/>
          <p:cNvSpPr txBox="1">
            <a:spLocks/>
          </p:cNvSpPr>
          <p:nvPr/>
        </p:nvSpPr>
        <p:spPr>
          <a:xfrm>
            <a:off x="381000" y="670536"/>
            <a:ext cx="7848600" cy="46850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lang="en-US" sz="2400" noProof="0" dirty="0">
                <a:solidFill>
                  <a:schemeClr val="accent1">
                    <a:lumMod val="75000"/>
                  </a:schemeClr>
                </a:solidFill>
              </a:rPr>
              <a:t>GENERAL FUND - EXPENDITURES</a:t>
            </a:r>
            <a:endParaRPr kumimoji="0" lang="en-US" sz="2400" b="0" i="0" u="none" strike="noStrike" kern="1200" cap="none" spc="0" normalizeH="0" baseline="0" noProof="0" dirty="0">
              <a:ln>
                <a:noFill/>
              </a:ln>
              <a:solidFill>
                <a:schemeClr val="accent1">
                  <a:lumMod val="75000"/>
                </a:schemeClr>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lstStyle/>
          <a:p>
            <a:fld id="{C238F03A-58E1-4ECA-9024-348A9A81A53D}" type="slidenum">
              <a:rPr lang="en-US" smtClean="0"/>
              <a:pPr/>
              <a:t>6</a:t>
            </a:fld>
            <a:endParaRPr lang="en-US" dirty="0"/>
          </a:p>
        </p:txBody>
      </p:sp>
      <p:graphicFrame>
        <p:nvGraphicFramePr>
          <p:cNvPr id="11" name="Table 10"/>
          <p:cNvGraphicFramePr>
            <a:graphicFrameLocks noGrp="1"/>
          </p:cNvGraphicFramePr>
          <p:nvPr>
            <p:extLst>
              <p:ext uri="{D42A27DB-BD31-4B8C-83A1-F6EECF244321}">
                <p14:modId xmlns:p14="http://schemas.microsoft.com/office/powerpoint/2010/main" val="1162193879"/>
              </p:ext>
            </p:extLst>
          </p:nvPr>
        </p:nvGraphicFramePr>
        <p:xfrm>
          <a:off x="457200" y="1219200"/>
          <a:ext cx="5924205" cy="4420901"/>
        </p:xfrm>
        <a:graphic>
          <a:graphicData uri="http://schemas.openxmlformats.org/drawingml/2006/table">
            <a:tbl>
              <a:tblPr/>
              <a:tblGrid>
                <a:gridCol w="2177575">
                  <a:extLst>
                    <a:ext uri="{9D8B030D-6E8A-4147-A177-3AD203B41FA5}">
                      <a16:colId xmlns:a16="http://schemas.microsoft.com/office/drawing/2014/main" val="20000"/>
                    </a:ext>
                  </a:extLst>
                </a:gridCol>
                <a:gridCol w="1252228">
                  <a:extLst>
                    <a:ext uri="{9D8B030D-6E8A-4147-A177-3AD203B41FA5}">
                      <a16:colId xmlns:a16="http://schemas.microsoft.com/office/drawing/2014/main" val="20001"/>
                    </a:ext>
                  </a:extLst>
                </a:gridCol>
                <a:gridCol w="1325151">
                  <a:extLst>
                    <a:ext uri="{9D8B030D-6E8A-4147-A177-3AD203B41FA5}">
                      <a16:colId xmlns:a16="http://schemas.microsoft.com/office/drawing/2014/main" val="20002"/>
                    </a:ext>
                  </a:extLst>
                </a:gridCol>
                <a:gridCol w="1169251">
                  <a:extLst>
                    <a:ext uri="{9D8B030D-6E8A-4147-A177-3AD203B41FA5}">
                      <a16:colId xmlns:a16="http://schemas.microsoft.com/office/drawing/2014/main" val="20003"/>
                    </a:ext>
                  </a:extLst>
                </a:gridCol>
              </a:tblGrid>
              <a:tr h="40485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a:ln>
                          <a:noFill/>
                        </a:ln>
                        <a:solidFill>
                          <a:srgbClr val="FFFFFF"/>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Budget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Actual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Variance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5555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mj-lt"/>
                        </a:rPr>
                        <a:t>General government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mj-lt"/>
                        </a:rPr>
                        <a:t>$ 14,660,135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mj-lt"/>
                        </a:rPr>
                        <a:t>$ 13,085,605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mj-lt"/>
                        </a:rPr>
                        <a:t>$ 1,574,530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r h="33090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mj-lt"/>
                        </a:rPr>
                        <a:t>Public safety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mj-lt"/>
                        </a:rPr>
                        <a:t>12,188,823</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mj-lt"/>
                        </a:rPr>
                        <a:t>12,424,917</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mj-lt"/>
                        </a:rPr>
                        <a:t>(236,094)</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r h="51708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mj-lt"/>
                        </a:rPr>
                        <a:t>Health, welfare and recreation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kern="1200" dirty="0">
                          <a:solidFill>
                            <a:schemeClr val="tx1"/>
                          </a:solidFill>
                          <a:latin typeface="+mn-lt"/>
                          <a:ea typeface="+mn-ea"/>
                          <a:cs typeface="+mn-cs"/>
                        </a:rPr>
                        <a:t>2,043,115</a:t>
                      </a:r>
                      <a:endParaRPr lang="en-US" sz="1400" b="0" i="0" u="none" strike="noStrike" dirty="0">
                        <a:latin typeface="+mj-lt"/>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mj-lt"/>
                        </a:rPr>
                        <a:t>2,772,939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mj-lt"/>
                        </a:rPr>
                        <a:t>(729,824)</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r h="35764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mj-lt"/>
                        </a:rPr>
                        <a:t>Public services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mj-lt"/>
                        </a:rPr>
                        <a:t>7,922,956</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mj-lt"/>
                        </a:rPr>
                        <a:t>8,035,475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mj-lt"/>
                        </a:rPr>
                        <a:t>(112,519)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r h="30416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lang="en-US" sz="1400" b="0" i="0" u="none" strike="noStrike" kern="1200" dirty="0">
                          <a:solidFill>
                            <a:schemeClr val="tx1"/>
                          </a:solidFill>
                          <a:latin typeface="+mj-lt"/>
                          <a:ea typeface="+mn-ea"/>
                          <a:cs typeface="+mn-cs"/>
                        </a:rPr>
                        <a:t>Other agencies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algn="ctr" defTabSz="914400" rtl="0" eaLnBrk="1" fontAlgn="b" latinLnBrk="0" hangingPunct="1"/>
                      <a:r>
                        <a:rPr lang="en-US" sz="1400" b="0" i="0" u="none" strike="noStrike" kern="1200" dirty="0">
                          <a:solidFill>
                            <a:schemeClr val="tx1"/>
                          </a:solidFill>
                          <a:latin typeface="+mj-lt"/>
                          <a:ea typeface="+mn-ea"/>
                          <a:cs typeface="+mn-cs"/>
                        </a:rPr>
                        <a:t>4,884,517</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algn="ctr" defTabSz="914400" rtl="0" eaLnBrk="1" fontAlgn="b" latinLnBrk="0" hangingPunct="1"/>
                      <a:r>
                        <a:rPr lang="en-US" sz="1400" b="0" i="0" u="none" strike="noStrike" kern="1200" dirty="0">
                          <a:solidFill>
                            <a:schemeClr val="tx1"/>
                          </a:solidFill>
                          <a:latin typeface="+mj-lt"/>
                          <a:ea typeface="+mn-ea"/>
                          <a:cs typeface="+mn-cs"/>
                        </a:rPr>
                        <a:t>4,887,938</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algn="ctr" defTabSz="914400" rtl="0" eaLnBrk="1" fontAlgn="b" latinLnBrk="0" hangingPunct="1"/>
                      <a:r>
                        <a:rPr lang="en-US" sz="1400" b="0" i="0" u="none" strike="noStrike" kern="1200" dirty="0">
                          <a:solidFill>
                            <a:schemeClr val="tx1"/>
                          </a:solidFill>
                          <a:latin typeface="+mj-lt"/>
                          <a:ea typeface="+mn-ea"/>
                          <a:cs typeface="+mn-cs"/>
                        </a:rPr>
                        <a:t>(3,421)</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5"/>
                  </a:ext>
                </a:extLst>
              </a:tr>
              <a:tr h="30834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lang="en-US" sz="1400" b="0" i="0" u="none" strike="noStrike" kern="1200" dirty="0">
                          <a:solidFill>
                            <a:schemeClr val="tx1"/>
                          </a:solidFill>
                          <a:latin typeface="+mj-lt"/>
                          <a:ea typeface="+mn-ea"/>
                          <a:cs typeface="+mn-cs"/>
                        </a:rPr>
                        <a:t>Education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algn="ctr" defTabSz="914400" rtl="0" eaLnBrk="1" fontAlgn="b" latinLnBrk="0" hangingPunct="1"/>
                      <a:r>
                        <a:rPr lang="en-US" sz="1400" b="0" i="0" u="none" strike="noStrike" kern="1200" dirty="0">
                          <a:solidFill>
                            <a:schemeClr val="tx1"/>
                          </a:solidFill>
                          <a:latin typeface="+mj-lt"/>
                          <a:ea typeface="+mn-ea"/>
                          <a:cs typeface="+mn-cs"/>
                        </a:rPr>
                        <a:t>59,071,289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algn="ctr" defTabSz="914400" rtl="0" eaLnBrk="1" fontAlgn="b" latinLnBrk="0" hangingPunct="1"/>
                      <a:r>
                        <a:rPr lang="en-US" sz="1400" b="0" i="0" u="none" strike="noStrike" kern="1200" dirty="0">
                          <a:solidFill>
                            <a:schemeClr val="tx1"/>
                          </a:solidFill>
                          <a:latin typeface="+mj-lt"/>
                          <a:ea typeface="+mn-ea"/>
                          <a:cs typeface="+mn-cs"/>
                        </a:rPr>
                        <a:t>58,443,963</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algn="ctr" defTabSz="914400" rtl="0" eaLnBrk="1" fontAlgn="b" latinLnBrk="0" hangingPunct="1"/>
                      <a:r>
                        <a:rPr lang="en-US" sz="1400" b="0" i="0" u="none" strike="noStrike" kern="1200" dirty="0">
                          <a:solidFill>
                            <a:schemeClr val="tx1"/>
                          </a:solidFill>
                          <a:latin typeface="+mj-lt"/>
                          <a:ea typeface="+mn-ea"/>
                          <a:cs typeface="+mn-cs"/>
                        </a:rPr>
                        <a:t>627,326</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6"/>
                  </a:ext>
                </a:extLst>
              </a:tr>
              <a:tr h="30416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mj-lt"/>
                        </a:rPr>
                        <a:t>Other appropriations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mj-lt"/>
                        </a:rPr>
                        <a:t>9,979,157</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mj-lt"/>
                        </a:rPr>
                        <a:t>9,325,557</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mj-lt"/>
                        </a:rPr>
                        <a:t>653,600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7"/>
                  </a:ext>
                </a:extLst>
              </a:tr>
              <a:tr h="30416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mj-lt"/>
                        </a:rPr>
                        <a:t>Special projects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mj-lt"/>
                        </a:rPr>
                        <a:t>62,500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mj-lt"/>
                        </a:rPr>
                        <a:t>62,500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mj-lt"/>
                        </a:rPr>
                        <a:t>-</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3757206718"/>
                  </a:ext>
                </a:extLst>
              </a:tr>
              <a:tr h="30416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000000"/>
                          </a:solidFill>
                          <a:effectLst/>
                          <a:latin typeface="+mj-lt"/>
                        </a:rPr>
                        <a:t>     Total expenditures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000000"/>
                          </a:solidFill>
                          <a:effectLst/>
                          <a:latin typeface="+mj-lt"/>
                        </a:rPr>
                        <a:t>110,812,492</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000000"/>
                          </a:solidFill>
                          <a:effectLst/>
                          <a:latin typeface="+mj-lt"/>
                        </a:rPr>
                        <a:t>109,038,894</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000000"/>
                          </a:solidFill>
                          <a:effectLst/>
                          <a:latin typeface="+mj-lt"/>
                        </a:rPr>
                        <a:t>1,773,598</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8"/>
                  </a:ext>
                </a:extLst>
              </a:tr>
              <a:tr h="30416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mj-lt"/>
                        </a:rPr>
                        <a:t>Transfers to other funds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mj-lt"/>
                        </a:rPr>
                        <a:t>3,249,803</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mj-lt"/>
                        </a:rPr>
                        <a:t>8,274,243</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mj-lt"/>
                        </a:rPr>
                        <a:t>(5,024,440)</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9"/>
                  </a:ext>
                </a:extLst>
              </a:tr>
              <a:tr h="62142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mj-lt"/>
                        </a:rPr>
                        <a:t>Total expenditures and other financing uses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mj-lt"/>
                        </a:rPr>
                        <a:t>$ 114,062,295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mj-lt"/>
                        </a:rPr>
                        <a:t>$ 117,313,137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mj-lt"/>
                        </a:rPr>
                        <a:t>$ (3,250,842)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0"/>
                  </a:ext>
                </a:extLst>
              </a:tr>
            </a:tbl>
          </a:graphicData>
        </a:graphic>
      </p:graphicFrame>
      <p:pic>
        <p:nvPicPr>
          <p:cNvPr id="8" name="Content Placeholder 4"/>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 y="6258128"/>
            <a:ext cx="1684338" cy="471488"/>
          </a:xfrm>
        </p:spPr>
      </p:pic>
      <p:sp>
        <p:nvSpPr>
          <p:cNvPr id="3" name="TextBox 2"/>
          <p:cNvSpPr txBox="1"/>
          <p:nvPr/>
        </p:nvSpPr>
        <p:spPr>
          <a:xfrm>
            <a:off x="6381404" y="1139041"/>
            <a:ext cx="2743200" cy="4616648"/>
          </a:xfrm>
          <a:prstGeom prst="rect">
            <a:avLst/>
          </a:prstGeom>
          <a:noFill/>
        </p:spPr>
        <p:txBody>
          <a:bodyPr wrap="square" rtlCol="0">
            <a:spAutoFit/>
          </a:bodyPr>
          <a:lstStyle/>
          <a:p>
            <a:r>
              <a:rPr lang="en-US" sz="1400" b="1" dirty="0"/>
              <a:t>- General government </a:t>
            </a:r>
            <a:r>
              <a:rPr lang="en-US" sz="1400" dirty="0"/>
              <a:t>expenditures</a:t>
            </a:r>
            <a:r>
              <a:rPr lang="en-US" sz="1400" b="1" dirty="0"/>
              <a:t> </a:t>
            </a:r>
            <a:r>
              <a:rPr lang="en-US" sz="1400" dirty="0"/>
              <a:t>were under budget primarily due to lower-than-expected costs related to business and community development, as well as lower-than-expected benefit cost increases.</a:t>
            </a:r>
          </a:p>
          <a:p>
            <a:endParaRPr lang="en-US" sz="1400" dirty="0"/>
          </a:p>
          <a:p>
            <a:r>
              <a:rPr lang="en-US" sz="1400" b="1" dirty="0"/>
              <a:t>- Health, welfare and recreation </a:t>
            </a:r>
            <a:r>
              <a:rPr lang="en-US" sz="1400" dirty="0"/>
              <a:t>were over budget due to higher-than-expected rents.</a:t>
            </a:r>
          </a:p>
          <a:p>
            <a:endParaRPr lang="en-US" sz="1400" dirty="0"/>
          </a:p>
          <a:p>
            <a:r>
              <a:rPr lang="en-US" sz="1400" b="1" dirty="0"/>
              <a:t>- Public services </a:t>
            </a:r>
            <a:r>
              <a:rPr lang="en-US" sz="1400" dirty="0"/>
              <a:t>expenditures were over budget primarily due to unexpected public works staffing needs.</a:t>
            </a:r>
          </a:p>
          <a:p>
            <a:endParaRPr lang="en-US" sz="1400" b="1" dirty="0">
              <a:solidFill>
                <a:srgbClr val="FF0000"/>
              </a:solidFill>
            </a:endParaRPr>
          </a:p>
          <a:p>
            <a:r>
              <a:rPr lang="en-US" sz="1400" b="1" dirty="0"/>
              <a:t>- Other appropriations </a:t>
            </a:r>
            <a:r>
              <a:rPr lang="en-US" sz="1400" dirty="0"/>
              <a:t>were under budget due to $550,000 of emergency reserves that were not used.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077200" cy="838200"/>
          </a:xfrm>
        </p:spPr>
        <p:txBody>
          <a:bodyPr/>
          <a:lstStyle/>
          <a:p>
            <a:r>
              <a:rPr lang="en-US" dirty="0"/>
              <a:t>CITY OF AUBURN</a:t>
            </a:r>
          </a:p>
        </p:txBody>
      </p:sp>
      <p:sp>
        <p:nvSpPr>
          <p:cNvPr id="7" name="Slide Number Placeholder 6"/>
          <p:cNvSpPr>
            <a:spLocks noGrp="1"/>
          </p:cNvSpPr>
          <p:nvPr>
            <p:ph type="sldNum" sz="quarter" idx="12"/>
          </p:nvPr>
        </p:nvSpPr>
        <p:spPr/>
        <p:txBody>
          <a:bodyPr/>
          <a:lstStyle/>
          <a:p>
            <a:fld id="{C238F03A-58E1-4ECA-9024-348A9A81A53D}" type="slidenum">
              <a:rPr lang="en-US" smtClean="0"/>
              <a:pPr/>
              <a:t>7</a:t>
            </a:fld>
            <a:endParaRPr lang="en-US" dirty="0"/>
          </a:p>
        </p:txBody>
      </p:sp>
      <p:graphicFrame>
        <p:nvGraphicFramePr>
          <p:cNvPr id="10" name="Chart 9"/>
          <p:cNvGraphicFramePr/>
          <p:nvPr>
            <p:extLst>
              <p:ext uri="{D42A27DB-BD31-4B8C-83A1-F6EECF244321}">
                <p14:modId xmlns:p14="http://schemas.microsoft.com/office/powerpoint/2010/main" val="1419027080"/>
              </p:ext>
            </p:extLst>
          </p:nvPr>
        </p:nvGraphicFramePr>
        <p:xfrm>
          <a:off x="457200" y="1295400"/>
          <a:ext cx="7620000" cy="35814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1962538" y="4932890"/>
            <a:ext cx="6456784" cy="1708160"/>
          </a:xfrm>
          <a:prstGeom prst="rect">
            <a:avLst/>
          </a:prstGeom>
          <a:noFill/>
        </p:spPr>
        <p:txBody>
          <a:bodyPr wrap="square" rtlCol="0">
            <a:spAutoFit/>
          </a:bodyPr>
          <a:lstStyle/>
          <a:p>
            <a:endParaRPr lang="en-US" sz="700" dirty="0"/>
          </a:p>
          <a:p>
            <a:pPr marL="285750" indent="-285750">
              <a:buFont typeface="Arial" panose="020B0604020202020204" pitchFamily="34" charset="0"/>
              <a:buChar char="•"/>
            </a:pPr>
            <a:r>
              <a:rPr lang="en-US" sz="1400" dirty="0"/>
              <a:t>We generally recommend an unassigned fund balance as a percentage of budget equal to one to two months of expenditures, which equals 8.33% to 16.67%. </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It is the City’s policy to maintain unrestricted fund balance of no less than 10% and no more than 14% of the general fund annual budget.  Using this calculation, the </a:t>
            </a:r>
            <a:r>
              <a:rPr lang="en-US" sz="1400"/>
              <a:t>City’s unrestricted </a:t>
            </a:r>
            <a:r>
              <a:rPr lang="en-US" sz="1400" dirty="0"/>
              <a:t>fund balance as a percentage of the general fund annual budget for 2024 equaled 13.95%.</a:t>
            </a:r>
          </a:p>
        </p:txBody>
      </p:sp>
      <p:sp>
        <p:nvSpPr>
          <p:cNvPr id="8" name="Subtitle 4"/>
          <p:cNvSpPr txBox="1">
            <a:spLocks/>
          </p:cNvSpPr>
          <p:nvPr/>
        </p:nvSpPr>
        <p:spPr>
          <a:xfrm>
            <a:off x="304800" y="694579"/>
            <a:ext cx="7924800" cy="520396"/>
          </a:xfrm>
          <a:prstGeom prst="rect">
            <a:avLst/>
          </a:prstGeom>
        </p:spPr>
        <p:txBody>
          <a:bodyPr>
            <a:normAutofit/>
          </a:bodyPr>
          <a:lstStyle/>
          <a:p>
            <a:pPr marL="342900" indent="-342900" fontAlgn="auto">
              <a:spcBef>
                <a:spcPct val="20000"/>
              </a:spcBef>
              <a:spcAft>
                <a:spcPts val="0"/>
              </a:spcAft>
              <a:defRPr/>
            </a:pPr>
            <a:r>
              <a:rPr lang="en-US" sz="2400" dirty="0">
                <a:solidFill>
                  <a:schemeClr val="accent1">
                    <a:lumMod val="75000"/>
                  </a:schemeClr>
                </a:solidFill>
                <a:latin typeface="+mn-lt"/>
              </a:rPr>
              <a:t>UNASSIGNED FUND BALANCE AS A PERCENTAGE OF BUDGET</a:t>
            </a:r>
          </a:p>
        </p:txBody>
      </p:sp>
      <p:pic>
        <p:nvPicPr>
          <p:cNvPr id="9" name="Content Placeholder 4"/>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a:xfrm>
            <a:off x="152400" y="6258128"/>
            <a:ext cx="1684338" cy="471488"/>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229600" cy="1143000"/>
          </a:xfrm>
        </p:spPr>
        <p:txBody>
          <a:bodyPr>
            <a:normAutofit fontScale="90000"/>
          </a:bodyPr>
          <a:lstStyle/>
          <a:p>
            <a:r>
              <a:rPr lang="en-US" dirty="0"/>
              <a:t>CITY OF AUBURN – SCHOOL DEPARTMENT  </a:t>
            </a:r>
          </a:p>
        </p:txBody>
      </p:sp>
      <p:pic>
        <p:nvPicPr>
          <p:cNvPr id="5" name="Content Placeholder 4"/>
          <p:cNvPicPr>
            <a:picLocks noGrp="1"/>
          </p:cNvPicPr>
          <p:nvPr>
            <p:ph idx="1"/>
          </p:nvPr>
        </p:nvPicPr>
        <p:blipFill>
          <a:blip r:embed="rId3" cstate="print"/>
          <a:srcRect/>
          <a:stretch>
            <a:fillRect/>
          </a:stretch>
        </p:blipFill>
        <p:spPr bwMode="auto">
          <a:xfrm>
            <a:off x="381000" y="6096000"/>
            <a:ext cx="1684166" cy="472281"/>
          </a:xfrm>
          <a:prstGeom prst="rect">
            <a:avLst/>
          </a:prstGeom>
          <a:noFill/>
          <a:ln w="9525">
            <a:noFill/>
            <a:miter lim="800000"/>
            <a:headEnd/>
            <a:tailEnd/>
          </a:ln>
        </p:spPr>
      </p:pic>
      <p:sp>
        <p:nvSpPr>
          <p:cNvPr id="6" name="Subtitle 4"/>
          <p:cNvSpPr txBox="1">
            <a:spLocks/>
          </p:cNvSpPr>
          <p:nvPr/>
        </p:nvSpPr>
        <p:spPr>
          <a:xfrm>
            <a:off x="228600" y="838200"/>
            <a:ext cx="6858000" cy="461665"/>
          </a:xfrm>
          <a:prstGeom prst="rect">
            <a:avLst/>
          </a:prstGeom>
        </p:spPr>
        <p:txBody>
          <a:bodyPr vert="horz" lIns="91440" tIns="45720" rIns="91440" bIns="45720" rtlCol="0">
            <a:normAutofit fontScale="85000" lnSpcReduction="10000"/>
          </a:bodyPr>
          <a:lstStyle/>
          <a:p>
            <a:pPr marL="342900" lvl="0" indent="-342900">
              <a:spcBef>
                <a:spcPct val="20000"/>
              </a:spcBef>
              <a:defRPr/>
            </a:pPr>
            <a:r>
              <a:rPr lang="en-US" sz="2400" dirty="0">
                <a:solidFill>
                  <a:schemeClr val="accent1">
                    <a:lumMod val="75000"/>
                  </a:schemeClr>
                </a:solidFill>
              </a:rPr>
              <a:t>GENERAL FUND - FUND BALANCE ANALYSIS – FY 2020-2024</a:t>
            </a: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n-US" sz="2400" b="0" i="0" u="none" strike="noStrike" kern="1200" cap="none" spc="0" normalizeH="0" baseline="0" noProof="0" dirty="0">
              <a:ln>
                <a:noFill/>
              </a:ln>
              <a:solidFill>
                <a:schemeClr val="accent1">
                  <a:lumMod val="75000"/>
                </a:schemeClr>
              </a:solidFill>
              <a:effectLst/>
              <a:uLnTx/>
              <a:uFillTx/>
              <a:latin typeface="+mn-lt"/>
              <a:ea typeface="+mn-ea"/>
              <a:cs typeface="+mn-cs"/>
            </a:endParaRPr>
          </a:p>
        </p:txBody>
      </p:sp>
      <p:sp>
        <p:nvSpPr>
          <p:cNvPr id="8" name="Slide Number Placeholder 7"/>
          <p:cNvSpPr>
            <a:spLocks noGrp="1"/>
          </p:cNvSpPr>
          <p:nvPr>
            <p:ph type="sldNum" sz="quarter" idx="12"/>
          </p:nvPr>
        </p:nvSpPr>
        <p:spPr/>
        <p:txBody>
          <a:bodyPr/>
          <a:lstStyle/>
          <a:p>
            <a:fld id="{C238F03A-58E1-4ECA-9024-348A9A81A53D}" type="slidenum">
              <a:rPr lang="en-US" smtClean="0"/>
              <a:pPr/>
              <a:t>8</a:t>
            </a:fld>
            <a:endParaRPr lang="en-US" dirty="0"/>
          </a:p>
        </p:txBody>
      </p:sp>
      <p:graphicFrame>
        <p:nvGraphicFramePr>
          <p:cNvPr id="7" name="Chart 6"/>
          <p:cNvGraphicFramePr/>
          <p:nvPr>
            <p:extLst>
              <p:ext uri="{D42A27DB-BD31-4B8C-83A1-F6EECF244321}">
                <p14:modId xmlns:p14="http://schemas.microsoft.com/office/powerpoint/2010/main" val="3141368299"/>
              </p:ext>
            </p:extLst>
          </p:nvPr>
        </p:nvGraphicFramePr>
        <p:xfrm>
          <a:off x="478857" y="1362289"/>
          <a:ext cx="8229600" cy="4576846"/>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p:cNvSpPr txBox="1"/>
          <p:nvPr/>
        </p:nvSpPr>
        <p:spPr>
          <a:xfrm>
            <a:off x="2438400" y="6096000"/>
            <a:ext cx="5867400" cy="323165"/>
          </a:xfrm>
          <a:prstGeom prst="rect">
            <a:avLst/>
          </a:prstGeom>
          <a:noFill/>
        </p:spPr>
        <p:txBody>
          <a:bodyPr wrap="square" rtlCol="0">
            <a:spAutoFit/>
          </a:bodyPr>
          <a:lstStyle/>
          <a:p>
            <a:r>
              <a:rPr lang="en-US" sz="1500" b="1" dirty="0"/>
              <a:t>Total fund balance </a:t>
            </a:r>
            <a:r>
              <a:rPr lang="en-US" sz="1500" dirty="0"/>
              <a:t>decreased by $366,104 over the prior year. </a:t>
            </a:r>
          </a:p>
        </p:txBody>
      </p:sp>
    </p:spTree>
    <p:extLst>
      <p:ext uri="{BB962C8B-B14F-4D97-AF65-F5344CB8AC3E}">
        <p14:creationId xmlns:p14="http://schemas.microsoft.com/office/powerpoint/2010/main" val="3805112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
            <a:ext cx="8153400" cy="1073500"/>
          </a:xfrm>
        </p:spPr>
        <p:txBody>
          <a:bodyPr>
            <a:normAutofit fontScale="90000"/>
          </a:bodyPr>
          <a:lstStyle/>
          <a:p>
            <a:r>
              <a:rPr lang="en-US" dirty="0"/>
              <a:t>CITY OF AUBURN – SCHOOL DEPARTMENT</a:t>
            </a:r>
          </a:p>
        </p:txBody>
      </p:sp>
      <p:sp>
        <p:nvSpPr>
          <p:cNvPr id="6" name="Subtitle 4"/>
          <p:cNvSpPr txBox="1">
            <a:spLocks/>
          </p:cNvSpPr>
          <p:nvPr/>
        </p:nvSpPr>
        <p:spPr>
          <a:xfrm>
            <a:off x="228600" y="857920"/>
            <a:ext cx="7848600" cy="4616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lang="en-US" sz="2400" noProof="0" dirty="0">
                <a:solidFill>
                  <a:schemeClr val="accent1">
                    <a:lumMod val="75000"/>
                  </a:schemeClr>
                </a:solidFill>
              </a:rPr>
              <a:t>GENERAL FUND – REVENUES</a:t>
            </a:r>
            <a:endParaRPr kumimoji="0" lang="en-US" sz="2400" b="0" i="0" u="none" strike="noStrike" kern="1200" cap="none" spc="0" normalizeH="0" baseline="0" noProof="0" dirty="0">
              <a:ln>
                <a:noFill/>
              </a:ln>
              <a:solidFill>
                <a:schemeClr val="accent1">
                  <a:lumMod val="75000"/>
                </a:schemeClr>
              </a:solidFill>
              <a:effectLst/>
              <a:uLnTx/>
              <a:uFillTx/>
              <a:latin typeface="+mn-lt"/>
              <a:ea typeface="+mn-ea"/>
              <a:cs typeface="+mn-cs"/>
            </a:endParaRPr>
          </a:p>
        </p:txBody>
      </p:sp>
      <p:sp>
        <p:nvSpPr>
          <p:cNvPr id="8" name="Slide Number Placeholder 7"/>
          <p:cNvSpPr>
            <a:spLocks noGrp="1"/>
          </p:cNvSpPr>
          <p:nvPr>
            <p:ph type="sldNum" sz="quarter" idx="12"/>
          </p:nvPr>
        </p:nvSpPr>
        <p:spPr/>
        <p:txBody>
          <a:bodyPr/>
          <a:lstStyle/>
          <a:p>
            <a:fld id="{C238F03A-58E1-4ECA-9024-348A9A81A53D}" type="slidenum">
              <a:rPr lang="en-US" smtClean="0"/>
              <a:pPr/>
              <a:t>9</a:t>
            </a:fld>
            <a:endParaRPr lang="en-US" dirty="0"/>
          </a:p>
        </p:txBody>
      </p:sp>
      <p:pic>
        <p:nvPicPr>
          <p:cNvPr id="9" name="Content Placeholder 4"/>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 y="6258128"/>
            <a:ext cx="1684338" cy="471488"/>
          </a:xfrm>
        </p:spPr>
      </p:pic>
      <p:sp>
        <p:nvSpPr>
          <p:cNvPr id="3" name="TextBox 2"/>
          <p:cNvSpPr txBox="1"/>
          <p:nvPr/>
        </p:nvSpPr>
        <p:spPr>
          <a:xfrm>
            <a:off x="6686790" y="1282994"/>
            <a:ext cx="2311400" cy="2554545"/>
          </a:xfrm>
          <a:prstGeom prst="rect">
            <a:avLst/>
          </a:prstGeom>
          <a:noFill/>
        </p:spPr>
        <p:txBody>
          <a:bodyPr wrap="square" rtlCol="0">
            <a:spAutoFit/>
          </a:bodyPr>
          <a:lstStyle/>
          <a:p>
            <a:endParaRPr lang="en-US" sz="600" b="1" dirty="0"/>
          </a:p>
          <a:p>
            <a:pPr>
              <a:defRPr/>
            </a:pPr>
            <a:r>
              <a:rPr lang="en-US" sz="1400" b="1" dirty="0"/>
              <a:t> - Intergovernmental </a:t>
            </a:r>
            <a:r>
              <a:rPr lang="en-US" sz="1400" dirty="0"/>
              <a:t>revenues were over budget primarily due to higher-than-expected State education subsidy and multilingual learner hardship funds.</a:t>
            </a:r>
          </a:p>
          <a:p>
            <a:pPr marL="285750" indent="-285750">
              <a:buFont typeface="Arial" panose="020B0604020202020204" pitchFamily="34" charset="0"/>
              <a:buChar char="•"/>
              <a:defRPr/>
            </a:pPr>
            <a:endParaRPr lang="en-US" sz="1400" b="1" dirty="0">
              <a:solidFill>
                <a:srgbClr val="FF0000"/>
              </a:solidFill>
            </a:endParaRPr>
          </a:p>
          <a:p>
            <a:pPr>
              <a:defRPr/>
            </a:pPr>
            <a:r>
              <a:rPr lang="en-US" sz="1400" b="1" dirty="0"/>
              <a:t> - Charges for Services </a:t>
            </a:r>
            <a:r>
              <a:rPr lang="en-US" sz="1400" dirty="0"/>
              <a:t>were over budget due to higher-than-budgeted private and regular tuition charges.</a:t>
            </a:r>
            <a:endParaRPr lang="en-US" sz="1400" b="1" dirty="0"/>
          </a:p>
        </p:txBody>
      </p:sp>
      <p:graphicFrame>
        <p:nvGraphicFramePr>
          <p:cNvPr id="10" name="Group 77"/>
          <p:cNvGraphicFramePr>
            <a:graphicFrameLocks noGrp="1"/>
          </p:cNvGraphicFramePr>
          <p:nvPr>
            <p:extLst>
              <p:ext uri="{D42A27DB-BD31-4B8C-83A1-F6EECF244321}">
                <p14:modId xmlns:p14="http://schemas.microsoft.com/office/powerpoint/2010/main" val="242939645"/>
              </p:ext>
            </p:extLst>
          </p:nvPr>
        </p:nvGraphicFramePr>
        <p:xfrm>
          <a:off x="290513" y="1371600"/>
          <a:ext cx="6383337" cy="3199762"/>
        </p:xfrm>
        <a:graphic>
          <a:graphicData uri="http://schemas.openxmlformats.org/drawingml/2006/table">
            <a:tbl>
              <a:tblPr/>
              <a:tblGrid>
                <a:gridCol w="2463743">
                  <a:extLst>
                    <a:ext uri="{9D8B030D-6E8A-4147-A177-3AD203B41FA5}">
                      <a16:colId xmlns:a16="http://schemas.microsoft.com/office/drawing/2014/main" val="20000"/>
                    </a:ext>
                  </a:extLst>
                </a:gridCol>
                <a:gridCol w="1343861">
                  <a:extLst>
                    <a:ext uri="{9D8B030D-6E8A-4147-A177-3AD203B41FA5}">
                      <a16:colId xmlns:a16="http://schemas.microsoft.com/office/drawing/2014/main" val="20001"/>
                    </a:ext>
                  </a:extLst>
                </a:gridCol>
                <a:gridCol w="1343861">
                  <a:extLst>
                    <a:ext uri="{9D8B030D-6E8A-4147-A177-3AD203B41FA5}">
                      <a16:colId xmlns:a16="http://schemas.microsoft.com/office/drawing/2014/main" val="20002"/>
                    </a:ext>
                  </a:extLst>
                </a:gridCol>
                <a:gridCol w="1231872">
                  <a:extLst>
                    <a:ext uri="{9D8B030D-6E8A-4147-A177-3AD203B41FA5}">
                      <a16:colId xmlns:a16="http://schemas.microsoft.com/office/drawing/2014/main" val="20003"/>
                    </a:ext>
                  </a:extLst>
                </a:gridCol>
              </a:tblGrid>
              <a:tr h="383084">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rgbClr val="FFFFFF"/>
                        </a:solidFill>
                        <a:effectLst/>
                        <a:latin typeface="Calibri" pitchFamily="34" charset="0"/>
                      </a:endParaRPr>
                    </a:p>
                  </a:txBody>
                  <a:tcPr marL="91447" marR="91447"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Budget</a:t>
                      </a:r>
                    </a:p>
                  </a:txBody>
                  <a:tcPr marL="91447" marR="91447"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Actual</a:t>
                      </a:r>
                    </a:p>
                  </a:txBody>
                  <a:tcPr marL="91447" marR="91447"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Variance</a:t>
                      </a:r>
                    </a:p>
                  </a:txBody>
                  <a:tcPr marL="91447" marR="91447"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8308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Property taxes</a:t>
                      </a:r>
                    </a:p>
                  </a:txBody>
                  <a:tcPr marL="91447" marR="91447" marT="45721" marB="4572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Calibri"/>
                        </a:rPr>
                        <a:t>$ 19,797,148</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Calibri"/>
                        </a:rPr>
                        <a:t>$ 19,797,148</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Calibri"/>
                        </a:rPr>
                        <a:t>$ -</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r h="38308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Intergovernmental</a:t>
                      </a:r>
                    </a:p>
                  </a:txBody>
                  <a:tcPr marL="91447" marR="91447" marT="45721" marB="4572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36,871,140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37,618,825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747,685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r h="38308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Charges for services</a:t>
                      </a:r>
                    </a:p>
                  </a:txBody>
                  <a:tcPr marL="91447" marR="91447" marT="45721" marB="4572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Calibri"/>
                        </a:rPr>
                        <a:t>183,000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Calibri"/>
                        </a:rPr>
                        <a:t>338,322</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0" i="0" u="none" strike="noStrike" dirty="0">
                          <a:latin typeface="Calibri"/>
                        </a:rPr>
                        <a:t>155,322</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r h="38308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Other revenues</a:t>
                      </a:r>
                    </a:p>
                  </a:txBody>
                  <a:tcPr marL="91447" marR="91447" marT="45721" marB="4572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219,999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123,804</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(96,195)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r h="38308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000000"/>
                          </a:solidFill>
                          <a:effectLst/>
                          <a:latin typeface="Calibri" pitchFamily="34" charset="0"/>
                        </a:rPr>
                        <a:t>     Total revenues</a:t>
                      </a:r>
                    </a:p>
                  </a:txBody>
                  <a:tcPr marL="91447" marR="91447" marT="45721" marB="4572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1" i="0" u="none" strike="noStrike" dirty="0">
                          <a:latin typeface="Calibri"/>
                        </a:rPr>
                        <a:t>57,071,287</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1" i="0" u="none" strike="noStrike" dirty="0">
                          <a:latin typeface="Calibri"/>
                        </a:rPr>
                        <a:t>57,878,099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8E8"/>
                    </a:solidFill>
                  </a:tcPr>
                </a:tc>
                <a:tc>
                  <a:txBody>
                    <a:bodyPr/>
                    <a:lstStyle/>
                    <a:p>
                      <a:pPr algn="ctr" fontAlgn="b"/>
                      <a:r>
                        <a:rPr lang="en-US" sz="1400" b="1" i="0" u="none" strike="noStrike" dirty="0">
                          <a:latin typeface="Calibri"/>
                        </a:rPr>
                        <a:t>806,812</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5"/>
                  </a:ext>
                </a:extLst>
              </a:tr>
              <a:tr h="38308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Use of fund balance</a:t>
                      </a:r>
                    </a:p>
                  </a:txBody>
                  <a:tcPr marL="91447" marR="91447" marT="45721" marB="4572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2,000,000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fontAlgn="b"/>
                      <a:r>
                        <a:rPr lang="en-US" sz="1400" b="0" i="0" u="none" strike="noStrike" dirty="0">
                          <a:latin typeface="Calibri"/>
                        </a:rPr>
                        <a:t>-</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b="0" i="0" u="none" strike="noStrike" dirty="0">
                          <a:latin typeface="+mn-lt"/>
                        </a:rPr>
                        <a:t>(2,000,000)</a:t>
                      </a:r>
                      <a:endParaRPr lang="en-US" sz="1400" b="0" i="0" u="none" strike="noStrike" dirty="0">
                        <a:latin typeface="Calibri"/>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6"/>
                  </a:ext>
                </a:extLst>
              </a:tr>
              <a:tr h="5181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Total revenues and other financing sources</a:t>
                      </a:r>
                    </a:p>
                  </a:txBody>
                  <a:tcPr marL="91447" marR="91447" marT="45721" marB="4572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$ 59,071,287</a:t>
                      </a:r>
                    </a:p>
                  </a:txBody>
                  <a:tcPr marL="91447" marR="91447" marT="45721" marB="4572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$ 57,878,099</a:t>
                      </a:r>
                    </a:p>
                  </a:txBody>
                  <a:tcPr marL="91447" marR="91447" marT="45721" marB="4572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(1,193,188)</a:t>
                      </a:r>
                    </a:p>
                  </a:txBody>
                  <a:tcPr marL="91447" marR="91447" marT="45721" marB="4572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98792473"/>
      </p:ext>
    </p:extLst>
  </p:cSld>
  <p:clrMapOvr>
    <a:masterClrMapping/>
  </p:clrMapOvr>
</p:sld>
</file>

<file path=ppt/theme/theme1.xml><?xml version="1.0" encoding="utf-8"?>
<a:theme xmlns:a="http://schemas.openxmlformats.org/drawingml/2006/main" name="GreenWave_BusDesignSlides">
  <a:themeElements>
    <a:clrScheme name="Custom 3">
      <a:dk1>
        <a:sysClr val="windowText" lastClr="000000"/>
      </a:dk1>
      <a:lt1>
        <a:sysClr val="window" lastClr="FFFFFF"/>
      </a:lt1>
      <a:dk2>
        <a:srgbClr val="1F497D"/>
      </a:dk2>
      <a:lt2>
        <a:srgbClr val="EEECE1"/>
      </a:lt2>
      <a:accent1>
        <a:srgbClr val="4F81BD"/>
      </a:accent1>
      <a:accent2>
        <a:srgbClr val="244061"/>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89CE221255C2D4DB932B9576E6A3CD3" ma:contentTypeVersion="16" ma:contentTypeDescription="Create a new document." ma:contentTypeScope="" ma:versionID="9f2e9a74470310c65ee91791c6ea48e8">
  <xsd:schema xmlns:xsd="http://www.w3.org/2001/XMLSchema" xmlns:xs="http://www.w3.org/2001/XMLSchema" xmlns:p="http://schemas.microsoft.com/office/2006/metadata/properties" xmlns:ns2="8ea7e2a7-2023-4562-8fa7-5425da51d3d4" xmlns:ns3="0a285b58-6598-4d7c-bfd1-64c4b298dd15" targetNamespace="http://schemas.microsoft.com/office/2006/metadata/properties" ma:root="true" ma:fieldsID="e4fac6e34b3221b1b7cf29ac9d948860" ns2:_="" ns3:_="">
    <xsd:import namespace="8ea7e2a7-2023-4562-8fa7-5425da51d3d4"/>
    <xsd:import namespace="0a285b58-6598-4d7c-bfd1-64c4b298dd1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a7e2a7-2023-4562-8fa7-5425da51d3d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4fd2d9ac-5799-469a-947b-803a183663a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LengthInSeconds" ma:index="2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a285b58-6598-4d7c-bfd1-64c4b298dd15"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966f492c-3287-4d88-b083-a4a51f02e95d}" ma:internalName="TaxCatchAll" ma:showField="CatchAllData" ma:web="0a285b58-6598-4d7c-bfd1-64c4b298dd1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0a285b58-6598-4d7c-bfd1-64c4b298dd15" xsi:nil="true"/>
    <lcf76f155ced4ddcb4097134ff3c332f xmlns="8ea7e2a7-2023-4562-8fa7-5425da51d3d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BEBD83B-5E55-4001-8EC3-A1622138FB06}"/>
</file>

<file path=customXml/itemProps2.xml><?xml version="1.0" encoding="utf-8"?>
<ds:datastoreItem xmlns:ds="http://schemas.openxmlformats.org/officeDocument/2006/customXml" ds:itemID="{3F6F081F-2D72-4152-8200-5B55075560BD}"/>
</file>

<file path=customXml/itemProps3.xml><?xml version="1.0" encoding="utf-8"?>
<ds:datastoreItem xmlns:ds="http://schemas.openxmlformats.org/officeDocument/2006/customXml" ds:itemID="{1D9E619B-7DA7-4175-B4EF-5567DD94C849}"/>
</file>

<file path=docProps/app.xml><?xml version="1.0" encoding="utf-8"?>
<Properties xmlns="http://schemas.openxmlformats.org/officeDocument/2006/extended-properties" xmlns:vt="http://schemas.openxmlformats.org/officeDocument/2006/docPropsVTypes">
  <Template>GreenWave_BusDesignSlides</Template>
  <TotalTime>14080</TotalTime>
  <Words>1286</Words>
  <Application>Microsoft Office PowerPoint</Application>
  <PresentationFormat>On-screen Show (4:3)</PresentationFormat>
  <Paragraphs>305</Paragraphs>
  <Slides>10</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Wingdings</vt:lpstr>
      <vt:lpstr>GreenWave_BusDesignSlides</vt:lpstr>
      <vt:lpstr>CITY OF AUBURN</vt:lpstr>
      <vt:lpstr>CITY OF AUBURN</vt:lpstr>
      <vt:lpstr>CITY OF AUBURN</vt:lpstr>
      <vt:lpstr>CITY OF AUBURN</vt:lpstr>
      <vt:lpstr>CITY OF AUBURN</vt:lpstr>
      <vt:lpstr>CITY OF AUBURN</vt:lpstr>
      <vt:lpstr>CITY OF AUBURN</vt:lpstr>
      <vt:lpstr>CITY OF AUBURN – SCHOOL DEPARTMENT  </vt:lpstr>
      <vt:lpstr>CITY OF AUBURN – SCHOOL DEPARTMENT</vt:lpstr>
      <vt:lpstr>CITY OF AUBURN – SCHOOL DEPARTMENT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Communication]</dc:title>
  <dc:creator>Tim Gill</dc:creator>
  <cp:lastModifiedBy>Casey Leonard</cp:lastModifiedBy>
  <cp:revision>570</cp:revision>
  <cp:lastPrinted>2020-02-21T18:10:44Z</cp:lastPrinted>
  <dcterms:created xsi:type="dcterms:W3CDTF">2011-04-19T14:08:24Z</dcterms:created>
  <dcterms:modified xsi:type="dcterms:W3CDTF">2025-10-06T13:46:53Z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TC103853789990</vt:lpwstr>
  </property>
  <property fmtid="{D5CDD505-2E9C-101B-9397-08002B2CF9AE}" pid="3" name="tabName">
    <vt:lpwstr>Engagement Review and Completion</vt:lpwstr>
  </property>
  <property fmtid="{D5CDD505-2E9C-101B-9397-08002B2CF9AE}" pid="4" name="tabIndex">
    <vt:lpwstr>03</vt:lpwstr>
  </property>
  <property fmtid="{D5CDD505-2E9C-101B-9397-08002B2CF9AE}" pid="5" name="workpaperIndex">
    <vt:lpwstr>3c</vt:lpwstr>
  </property>
  <property fmtid="{D5CDD505-2E9C-101B-9397-08002B2CF9AE}" pid="6" name="ContentTypeId">
    <vt:lpwstr>0x010100989CE221255C2D4DB932B9576E6A3CD3</vt:lpwstr>
  </property>
</Properties>
</file>